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9" r:id="rId2"/>
    <p:sldId id="260" r:id="rId3"/>
    <p:sldId id="261" r:id="rId4"/>
    <p:sldId id="262" r:id="rId5"/>
    <p:sldId id="294" r:id="rId6"/>
    <p:sldId id="263" r:id="rId7"/>
    <p:sldId id="264" r:id="rId8"/>
    <p:sldId id="295" r:id="rId9"/>
    <p:sldId id="265" r:id="rId10"/>
    <p:sldId id="266" r:id="rId11"/>
    <p:sldId id="267" r:id="rId12"/>
    <p:sldId id="293" r:id="rId13"/>
    <p:sldId id="292" r:id="rId14"/>
    <p:sldId id="268" r:id="rId15"/>
    <p:sldId id="269" r:id="rId16"/>
    <p:sldId id="270" r:id="rId17"/>
    <p:sldId id="271" r:id="rId18"/>
    <p:sldId id="272" r:id="rId19"/>
    <p:sldId id="273" r:id="rId20"/>
    <p:sldId id="274" r:id="rId21"/>
    <p:sldId id="275" r:id="rId22"/>
    <p:sldId id="286" r:id="rId23"/>
    <p:sldId id="276" r:id="rId24"/>
    <p:sldId id="277" r:id="rId25"/>
    <p:sldId id="278" r:id="rId26"/>
    <p:sldId id="279" r:id="rId27"/>
    <p:sldId id="287" r:id="rId28"/>
    <p:sldId id="280" r:id="rId29"/>
    <p:sldId id="289" r:id="rId30"/>
    <p:sldId id="281" r:id="rId31"/>
    <p:sldId id="282" r:id="rId32"/>
    <p:sldId id="283" r:id="rId33"/>
    <p:sldId id="297" r:id="rId34"/>
    <p:sldId id="298" r:id="rId35"/>
    <p:sldId id="284" r:id="rId36"/>
    <p:sldId id="288" r:id="rId37"/>
    <p:sldId id="290" r:id="rId38"/>
    <p:sldId id="291" r:id="rId39"/>
    <p:sldId id="296" r:id="rId4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notesViewPr>
    <p:cSldViewPr>
      <p:cViewPr>
        <p:scale>
          <a:sx n="70" d="100"/>
          <a:sy n="70" d="100"/>
        </p:scale>
        <p:origin x="-2286" y="-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BAEF38-A116-46D0-9891-4227187BE899}" type="doc">
      <dgm:prSet loTypeId="urn:microsoft.com/office/officeart/2005/8/layout/radial1" loCatId="cycle" qsTypeId="urn:microsoft.com/office/officeart/2005/8/quickstyle/3d1" qsCatId="3D" csTypeId="urn:microsoft.com/office/officeart/2005/8/colors/accent2_1" csCatId="accent2" phldr="1"/>
      <dgm:spPr/>
      <dgm:t>
        <a:bodyPr/>
        <a:lstStyle/>
        <a:p>
          <a:endParaRPr lang="en-US"/>
        </a:p>
      </dgm:t>
    </dgm:pt>
    <dgm:pt modelId="{58D41314-0A25-4669-89BB-FC2324E7C3AA}">
      <dgm:prSet phldrT="[Text]"/>
      <dgm:spPr/>
      <dgm:t>
        <a:bodyPr/>
        <a:lstStyle/>
        <a:p>
          <a:r>
            <a:rPr lang="en-US" dirty="0"/>
            <a:t>LEADER</a:t>
          </a:r>
        </a:p>
      </dgm:t>
    </dgm:pt>
    <dgm:pt modelId="{3D401953-3562-4000-8418-AD0D23CCDDA4}" type="parTrans" cxnId="{AA1CDED1-FCBF-47DE-8503-59E534D42A26}">
      <dgm:prSet/>
      <dgm:spPr/>
      <dgm:t>
        <a:bodyPr/>
        <a:lstStyle/>
        <a:p>
          <a:endParaRPr lang="en-US"/>
        </a:p>
      </dgm:t>
    </dgm:pt>
    <dgm:pt modelId="{3B1FDF25-0DCB-4227-BA24-B53B55A6BA48}" type="sibTrans" cxnId="{AA1CDED1-FCBF-47DE-8503-59E534D42A26}">
      <dgm:prSet/>
      <dgm:spPr/>
      <dgm:t>
        <a:bodyPr/>
        <a:lstStyle/>
        <a:p>
          <a:endParaRPr lang="en-US"/>
        </a:p>
      </dgm:t>
    </dgm:pt>
    <dgm:pt modelId="{6A6EBA74-633E-433B-9986-770839145B55}">
      <dgm:prSet phldrT="[Text]"/>
      <dgm:spPr/>
      <dgm:t>
        <a:bodyPr/>
        <a:lstStyle/>
        <a:p>
          <a:r>
            <a:rPr lang="en-US" dirty="0"/>
            <a:t>A Living Example</a:t>
          </a:r>
        </a:p>
      </dgm:t>
    </dgm:pt>
    <dgm:pt modelId="{303DD03A-8832-4DC6-8D02-6101B814450A}" type="parTrans" cxnId="{D674F342-C197-42BE-A6B6-85B0CB5619D4}">
      <dgm:prSet/>
      <dgm:spPr/>
      <dgm:t>
        <a:bodyPr/>
        <a:lstStyle/>
        <a:p>
          <a:endParaRPr lang="en-US"/>
        </a:p>
      </dgm:t>
    </dgm:pt>
    <dgm:pt modelId="{FBF3F405-23E7-4341-8287-5D6BA2C0AC4F}" type="sibTrans" cxnId="{D674F342-C197-42BE-A6B6-85B0CB5619D4}">
      <dgm:prSet/>
      <dgm:spPr/>
      <dgm:t>
        <a:bodyPr/>
        <a:lstStyle/>
        <a:p>
          <a:endParaRPr lang="en-US"/>
        </a:p>
      </dgm:t>
    </dgm:pt>
    <dgm:pt modelId="{38F9D02B-F712-456E-BFEF-26AEE409A957}">
      <dgm:prSet phldrT="[Text]"/>
      <dgm:spPr/>
      <dgm:t>
        <a:bodyPr/>
        <a:lstStyle/>
        <a:p>
          <a:r>
            <a:rPr lang="en-US" dirty="0"/>
            <a:t>Barrier Buster</a:t>
          </a:r>
        </a:p>
      </dgm:t>
    </dgm:pt>
    <dgm:pt modelId="{D8CB531C-93E0-4DF0-B83C-E597E936503B}" type="parTrans" cxnId="{C5427D6D-F960-4880-82A5-8887A72C263B}">
      <dgm:prSet/>
      <dgm:spPr/>
      <dgm:t>
        <a:bodyPr/>
        <a:lstStyle/>
        <a:p>
          <a:endParaRPr lang="en-US"/>
        </a:p>
      </dgm:t>
    </dgm:pt>
    <dgm:pt modelId="{8C63812F-DB36-411B-8FF9-CA091662232C}" type="sibTrans" cxnId="{C5427D6D-F960-4880-82A5-8887A72C263B}">
      <dgm:prSet/>
      <dgm:spPr/>
      <dgm:t>
        <a:bodyPr/>
        <a:lstStyle/>
        <a:p>
          <a:endParaRPr lang="en-US"/>
        </a:p>
      </dgm:t>
    </dgm:pt>
    <dgm:pt modelId="{772DAE29-87DE-47A7-AAB6-8E392BF10466}">
      <dgm:prSet phldrT="[Text]"/>
      <dgm:spPr/>
      <dgm:t>
        <a:bodyPr/>
        <a:lstStyle/>
        <a:p>
          <a:r>
            <a:rPr lang="en-US" dirty="0"/>
            <a:t>Facilitator</a:t>
          </a:r>
        </a:p>
      </dgm:t>
    </dgm:pt>
    <dgm:pt modelId="{C1D24C33-3F44-4819-A1A1-AD821DBBA3D4}" type="parTrans" cxnId="{EA8CE2E4-9A1B-44F0-ABCA-A46785FB3B4F}">
      <dgm:prSet/>
      <dgm:spPr/>
      <dgm:t>
        <a:bodyPr/>
        <a:lstStyle/>
        <a:p>
          <a:endParaRPr lang="en-US"/>
        </a:p>
      </dgm:t>
    </dgm:pt>
    <dgm:pt modelId="{8A502C43-77B8-4302-9B08-33951B8985A7}" type="sibTrans" cxnId="{EA8CE2E4-9A1B-44F0-ABCA-A46785FB3B4F}">
      <dgm:prSet/>
      <dgm:spPr/>
      <dgm:t>
        <a:bodyPr/>
        <a:lstStyle/>
        <a:p>
          <a:endParaRPr lang="en-US"/>
        </a:p>
      </dgm:t>
    </dgm:pt>
    <dgm:pt modelId="{68C5F0F8-7962-4C91-BAF6-98701E6A4235}">
      <dgm:prSet/>
      <dgm:spPr/>
      <dgm:t>
        <a:bodyPr/>
        <a:lstStyle/>
        <a:p>
          <a:r>
            <a:rPr lang="en-US" dirty="0"/>
            <a:t>Trainer</a:t>
          </a:r>
        </a:p>
      </dgm:t>
    </dgm:pt>
    <dgm:pt modelId="{F9038957-6CC9-4BB9-9C94-512B43A25DCF}" type="parTrans" cxnId="{302E65E5-B701-48B9-A3AA-1FF32AC7F975}">
      <dgm:prSet/>
      <dgm:spPr/>
      <dgm:t>
        <a:bodyPr/>
        <a:lstStyle/>
        <a:p>
          <a:endParaRPr lang="en-US"/>
        </a:p>
      </dgm:t>
    </dgm:pt>
    <dgm:pt modelId="{4EAA4DC1-0A9F-4194-9A49-F4EBE9E6F8F5}" type="sibTrans" cxnId="{302E65E5-B701-48B9-A3AA-1FF32AC7F975}">
      <dgm:prSet/>
      <dgm:spPr/>
      <dgm:t>
        <a:bodyPr/>
        <a:lstStyle/>
        <a:p>
          <a:endParaRPr lang="en-US"/>
        </a:p>
      </dgm:t>
    </dgm:pt>
    <dgm:pt modelId="{CBA79AAE-1551-45E9-A501-A4493755D42A}">
      <dgm:prSet/>
      <dgm:spPr/>
      <dgm:t>
        <a:bodyPr/>
        <a:lstStyle/>
        <a:p>
          <a:r>
            <a:rPr lang="en-US" dirty="0"/>
            <a:t>Coach</a:t>
          </a:r>
        </a:p>
      </dgm:t>
    </dgm:pt>
    <dgm:pt modelId="{6B06717E-FCE3-41E0-B78D-DF41CF9769D9}" type="parTrans" cxnId="{28DBFA73-7E42-4837-AE55-183D629965C9}">
      <dgm:prSet/>
      <dgm:spPr/>
      <dgm:t>
        <a:bodyPr/>
        <a:lstStyle/>
        <a:p>
          <a:endParaRPr lang="en-US"/>
        </a:p>
      </dgm:t>
    </dgm:pt>
    <dgm:pt modelId="{3ED4D14C-9838-447D-A09D-65305E78314E}" type="sibTrans" cxnId="{28DBFA73-7E42-4837-AE55-183D629965C9}">
      <dgm:prSet/>
      <dgm:spPr/>
      <dgm:t>
        <a:bodyPr/>
        <a:lstStyle/>
        <a:p>
          <a:endParaRPr lang="en-US"/>
        </a:p>
      </dgm:t>
    </dgm:pt>
    <dgm:pt modelId="{254405B1-CB9A-495A-BEF3-7D15DB7413E8}">
      <dgm:prSet/>
      <dgm:spPr/>
      <dgm:t>
        <a:bodyPr/>
        <a:lstStyle/>
        <a:p>
          <a:r>
            <a:rPr lang="en-US" dirty="0"/>
            <a:t>Results Guardian</a:t>
          </a:r>
        </a:p>
      </dgm:t>
    </dgm:pt>
    <dgm:pt modelId="{2044007E-5A99-4502-A12E-F691858CAA56}" type="parTrans" cxnId="{95310CC8-584A-467B-B0FC-F16C9FB2101F}">
      <dgm:prSet/>
      <dgm:spPr/>
      <dgm:t>
        <a:bodyPr/>
        <a:lstStyle/>
        <a:p>
          <a:endParaRPr lang="en-US"/>
        </a:p>
      </dgm:t>
    </dgm:pt>
    <dgm:pt modelId="{275D7A1C-F684-4A5C-B85E-DCFFC82F3CC2}" type="sibTrans" cxnId="{95310CC8-584A-467B-B0FC-F16C9FB2101F}">
      <dgm:prSet/>
      <dgm:spPr/>
      <dgm:t>
        <a:bodyPr/>
        <a:lstStyle/>
        <a:p>
          <a:endParaRPr lang="en-US"/>
        </a:p>
      </dgm:t>
    </dgm:pt>
    <dgm:pt modelId="{E0DA2FCF-79FB-4A5E-A685-91DAC7763A3D}">
      <dgm:prSet/>
      <dgm:spPr/>
      <dgm:t>
        <a:bodyPr/>
        <a:lstStyle/>
        <a:p>
          <a:r>
            <a:rPr lang="en-US" dirty="0"/>
            <a:t>Business Communicator</a:t>
          </a:r>
        </a:p>
      </dgm:t>
    </dgm:pt>
    <dgm:pt modelId="{922066FC-4CF0-400A-8C21-34E44E958B4A}" type="parTrans" cxnId="{FA6C6CF7-05F7-4ECC-BAEA-F31F2E3A9B53}">
      <dgm:prSet/>
      <dgm:spPr/>
      <dgm:t>
        <a:bodyPr/>
        <a:lstStyle/>
        <a:p>
          <a:endParaRPr lang="en-US"/>
        </a:p>
      </dgm:t>
    </dgm:pt>
    <dgm:pt modelId="{770B344A-4A18-4AFE-9A6D-A15FEAC1535C}" type="sibTrans" cxnId="{FA6C6CF7-05F7-4ECC-BAEA-F31F2E3A9B53}">
      <dgm:prSet/>
      <dgm:spPr/>
      <dgm:t>
        <a:bodyPr/>
        <a:lstStyle/>
        <a:p>
          <a:endParaRPr lang="en-US"/>
        </a:p>
      </dgm:t>
    </dgm:pt>
    <dgm:pt modelId="{EA4C1DE0-BED1-4B7E-893A-62D3A73752F2}">
      <dgm:prSet/>
      <dgm:spPr/>
      <dgm:t>
        <a:bodyPr/>
        <a:lstStyle/>
        <a:p>
          <a:r>
            <a:rPr lang="en-US" dirty="0"/>
            <a:t>Customer Advocate</a:t>
          </a:r>
        </a:p>
      </dgm:t>
    </dgm:pt>
    <dgm:pt modelId="{E9C3C79E-848A-4413-91AE-DB756C44FD47}" type="parTrans" cxnId="{8F7B2710-4905-4C65-AD1E-FA817A8EABD4}">
      <dgm:prSet/>
      <dgm:spPr/>
      <dgm:t>
        <a:bodyPr/>
        <a:lstStyle/>
        <a:p>
          <a:endParaRPr lang="en-US"/>
        </a:p>
      </dgm:t>
    </dgm:pt>
    <dgm:pt modelId="{C7558BD8-F18C-460C-864B-A9C080AECD45}" type="sibTrans" cxnId="{8F7B2710-4905-4C65-AD1E-FA817A8EABD4}">
      <dgm:prSet/>
      <dgm:spPr/>
      <dgm:t>
        <a:bodyPr/>
        <a:lstStyle/>
        <a:p>
          <a:endParaRPr lang="en-US"/>
        </a:p>
      </dgm:t>
    </dgm:pt>
    <dgm:pt modelId="{4854C44C-9F48-46DF-8AF5-5BAA93B889C1}" type="pres">
      <dgm:prSet presAssocID="{CABAEF38-A116-46D0-9891-4227187BE899}" presName="cycle" presStyleCnt="0">
        <dgm:presLayoutVars>
          <dgm:chMax val="1"/>
          <dgm:dir/>
          <dgm:animLvl val="ctr"/>
          <dgm:resizeHandles val="exact"/>
        </dgm:presLayoutVars>
      </dgm:prSet>
      <dgm:spPr/>
      <dgm:t>
        <a:bodyPr/>
        <a:lstStyle/>
        <a:p>
          <a:endParaRPr lang="en-US"/>
        </a:p>
      </dgm:t>
    </dgm:pt>
    <dgm:pt modelId="{11D86E20-52F8-4DBB-9C74-BA959F70406F}" type="pres">
      <dgm:prSet presAssocID="{58D41314-0A25-4669-89BB-FC2324E7C3AA}" presName="centerShape" presStyleLbl="node0" presStyleIdx="0" presStyleCnt="1"/>
      <dgm:spPr/>
      <dgm:t>
        <a:bodyPr/>
        <a:lstStyle/>
        <a:p>
          <a:endParaRPr lang="en-US"/>
        </a:p>
      </dgm:t>
    </dgm:pt>
    <dgm:pt modelId="{864F8528-84A9-4EAA-AF70-129F6468170B}" type="pres">
      <dgm:prSet presAssocID="{303DD03A-8832-4DC6-8D02-6101B814450A}" presName="Name9" presStyleLbl="parChTrans1D2" presStyleIdx="0" presStyleCnt="8"/>
      <dgm:spPr/>
      <dgm:t>
        <a:bodyPr/>
        <a:lstStyle/>
        <a:p>
          <a:endParaRPr lang="en-US"/>
        </a:p>
      </dgm:t>
    </dgm:pt>
    <dgm:pt modelId="{824531DD-13CD-4B09-8AED-EFC3BDE92CC2}" type="pres">
      <dgm:prSet presAssocID="{303DD03A-8832-4DC6-8D02-6101B814450A}" presName="connTx" presStyleLbl="parChTrans1D2" presStyleIdx="0" presStyleCnt="8"/>
      <dgm:spPr/>
      <dgm:t>
        <a:bodyPr/>
        <a:lstStyle/>
        <a:p>
          <a:endParaRPr lang="en-US"/>
        </a:p>
      </dgm:t>
    </dgm:pt>
    <dgm:pt modelId="{6E031ABD-DAFC-40E8-A110-EDE386C59502}" type="pres">
      <dgm:prSet presAssocID="{6A6EBA74-633E-433B-9986-770839145B55}" presName="node" presStyleLbl="node1" presStyleIdx="0" presStyleCnt="8">
        <dgm:presLayoutVars>
          <dgm:bulletEnabled val="1"/>
        </dgm:presLayoutVars>
      </dgm:prSet>
      <dgm:spPr/>
      <dgm:t>
        <a:bodyPr/>
        <a:lstStyle/>
        <a:p>
          <a:endParaRPr lang="en-US"/>
        </a:p>
      </dgm:t>
    </dgm:pt>
    <dgm:pt modelId="{DD29DAFF-6F19-4513-8EE6-B2C55C64744E}" type="pres">
      <dgm:prSet presAssocID="{D8CB531C-93E0-4DF0-B83C-E597E936503B}" presName="Name9" presStyleLbl="parChTrans1D2" presStyleIdx="1" presStyleCnt="8"/>
      <dgm:spPr/>
      <dgm:t>
        <a:bodyPr/>
        <a:lstStyle/>
        <a:p>
          <a:endParaRPr lang="en-US"/>
        </a:p>
      </dgm:t>
    </dgm:pt>
    <dgm:pt modelId="{AFC6F547-27FE-47A8-B412-67A659AB8C77}" type="pres">
      <dgm:prSet presAssocID="{D8CB531C-93E0-4DF0-B83C-E597E936503B}" presName="connTx" presStyleLbl="parChTrans1D2" presStyleIdx="1" presStyleCnt="8"/>
      <dgm:spPr/>
      <dgm:t>
        <a:bodyPr/>
        <a:lstStyle/>
        <a:p>
          <a:endParaRPr lang="en-US"/>
        </a:p>
      </dgm:t>
    </dgm:pt>
    <dgm:pt modelId="{6D6740B3-C361-4D56-BCB9-7319184CA637}" type="pres">
      <dgm:prSet presAssocID="{38F9D02B-F712-456E-BFEF-26AEE409A957}" presName="node" presStyleLbl="node1" presStyleIdx="1" presStyleCnt="8">
        <dgm:presLayoutVars>
          <dgm:bulletEnabled val="1"/>
        </dgm:presLayoutVars>
      </dgm:prSet>
      <dgm:spPr/>
      <dgm:t>
        <a:bodyPr/>
        <a:lstStyle/>
        <a:p>
          <a:endParaRPr lang="en-US"/>
        </a:p>
      </dgm:t>
    </dgm:pt>
    <dgm:pt modelId="{EFBFA28D-C1AD-47A7-B346-89DBF54C5F5E}" type="pres">
      <dgm:prSet presAssocID="{C1D24C33-3F44-4819-A1A1-AD821DBBA3D4}" presName="Name9" presStyleLbl="parChTrans1D2" presStyleIdx="2" presStyleCnt="8"/>
      <dgm:spPr/>
      <dgm:t>
        <a:bodyPr/>
        <a:lstStyle/>
        <a:p>
          <a:endParaRPr lang="en-US"/>
        </a:p>
      </dgm:t>
    </dgm:pt>
    <dgm:pt modelId="{D0B43997-DAB0-453E-81DB-6FFE2F054C5A}" type="pres">
      <dgm:prSet presAssocID="{C1D24C33-3F44-4819-A1A1-AD821DBBA3D4}" presName="connTx" presStyleLbl="parChTrans1D2" presStyleIdx="2" presStyleCnt="8"/>
      <dgm:spPr/>
      <dgm:t>
        <a:bodyPr/>
        <a:lstStyle/>
        <a:p>
          <a:endParaRPr lang="en-US"/>
        </a:p>
      </dgm:t>
    </dgm:pt>
    <dgm:pt modelId="{028CAA3C-6961-401F-83C6-4DE2298692E8}" type="pres">
      <dgm:prSet presAssocID="{772DAE29-87DE-47A7-AAB6-8E392BF10466}" presName="node" presStyleLbl="node1" presStyleIdx="2" presStyleCnt="8">
        <dgm:presLayoutVars>
          <dgm:bulletEnabled val="1"/>
        </dgm:presLayoutVars>
      </dgm:prSet>
      <dgm:spPr/>
      <dgm:t>
        <a:bodyPr/>
        <a:lstStyle/>
        <a:p>
          <a:endParaRPr lang="en-US"/>
        </a:p>
      </dgm:t>
    </dgm:pt>
    <dgm:pt modelId="{3F6D01D0-C7C3-468B-AEF4-EC48A02DE6F6}" type="pres">
      <dgm:prSet presAssocID="{F9038957-6CC9-4BB9-9C94-512B43A25DCF}" presName="Name9" presStyleLbl="parChTrans1D2" presStyleIdx="3" presStyleCnt="8"/>
      <dgm:spPr/>
      <dgm:t>
        <a:bodyPr/>
        <a:lstStyle/>
        <a:p>
          <a:endParaRPr lang="en-US"/>
        </a:p>
      </dgm:t>
    </dgm:pt>
    <dgm:pt modelId="{7890AEC0-C25F-497C-96A3-1CC57021FE4B}" type="pres">
      <dgm:prSet presAssocID="{F9038957-6CC9-4BB9-9C94-512B43A25DCF}" presName="connTx" presStyleLbl="parChTrans1D2" presStyleIdx="3" presStyleCnt="8"/>
      <dgm:spPr/>
      <dgm:t>
        <a:bodyPr/>
        <a:lstStyle/>
        <a:p>
          <a:endParaRPr lang="en-US"/>
        </a:p>
      </dgm:t>
    </dgm:pt>
    <dgm:pt modelId="{EC2E7153-08B1-4C5B-8A22-CB1CFD7358B8}" type="pres">
      <dgm:prSet presAssocID="{68C5F0F8-7962-4C91-BAF6-98701E6A4235}" presName="node" presStyleLbl="node1" presStyleIdx="3" presStyleCnt="8">
        <dgm:presLayoutVars>
          <dgm:bulletEnabled val="1"/>
        </dgm:presLayoutVars>
      </dgm:prSet>
      <dgm:spPr/>
      <dgm:t>
        <a:bodyPr/>
        <a:lstStyle/>
        <a:p>
          <a:endParaRPr lang="en-US"/>
        </a:p>
      </dgm:t>
    </dgm:pt>
    <dgm:pt modelId="{05E4B4F6-9AD8-4C93-82DA-0CEFC44E51A7}" type="pres">
      <dgm:prSet presAssocID="{6B06717E-FCE3-41E0-B78D-DF41CF9769D9}" presName="Name9" presStyleLbl="parChTrans1D2" presStyleIdx="4" presStyleCnt="8"/>
      <dgm:spPr/>
      <dgm:t>
        <a:bodyPr/>
        <a:lstStyle/>
        <a:p>
          <a:endParaRPr lang="en-US"/>
        </a:p>
      </dgm:t>
    </dgm:pt>
    <dgm:pt modelId="{D3CB5AFF-34AD-4E24-8965-00659F19A0A3}" type="pres">
      <dgm:prSet presAssocID="{6B06717E-FCE3-41E0-B78D-DF41CF9769D9}" presName="connTx" presStyleLbl="parChTrans1D2" presStyleIdx="4" presStyleCnt="8"/>
      <dgm:spPr/>
      <dgm:t>
        <a:bodyPr/>
        <a:lstStyle/>
        <a:p>
          <a:endParaRPr lang="en-US"/>
        </a:p>
      </dgm:t>
    </dgm:pt>
    <dgm:pt modelId="{71B7DE7C-9644-45C5-8923-ECF49797C1EC}" type="pres">
      <dgm:prSet presAssocID="{CBA79AAE-1551-45E9-A501-A4493755D42A}" presName="node" presStyleLbl="node1" presStyleIdx="4" presStyleCnt="8">
        <dgm:presLayoutVars>
          <dgm:bulletEnabled val="1"/>
        </dgm:presLayoutVars>
      </dgm:prSet>
      <dgm:spPr/>
      <dgm:t>
        <a:bodyPr/>
        <a:lstStyle/>
        <a:p>
          <a:endParaRPr lang="en-US"/>
        </a:p>
      </dgm:t>
    </dgm:pt>
    <dgm:pt modelId="{BA2BD1F7-8C21-44B0-8430-03DFE51E7D82}" type="pres">
      <dgm:prSet presAssocID="{2044007E-5A99-4502-A12E-F691858CAA56}" presName="Name9" presStyleLbl="parChTrans1D2" presStyleIdx="5" presStyleCnt="8"/>
      <dgm:spPr/>
      <dgm:t>
        <a:bodyPr/>
        <a:lstStyle/>
        <a:p>
          <a:endParaRPr lang="en-US"/>
        </a:p>
      </dgm:t>
    </dgm:pt>
    <dgm:pt modelId="{F593ABAB-EE60-45D6-9880-358EDD71E672}" type="pres">
      <dgm:prSet presAssocID="{2044007E-5A99-4502-A12E-F691858CAA56}" presName="connTx" presStyleLbl="parChTrans1D2" presStyleIdx="5" presStyleCnt="8"/>
      <dgm:spPr/>
      <dgm:t>
        <a:bodyPr/>
        <a:lstStyle/>
        <a:p>
          <a:endParaRPr lang="en-US"/>
        </a:p>
      </dgm:t>
    </dgm:pt>
    <dgm:pt modelId="{1780C31B-99D2-413D-B26F-A27702867736}" type="pres">
      <dgm:prSet presAssocID="{254405B1-CB9A-495A-BEF3-7D15DB7413E8}" presName="node" presStyleLbl="node1" presStyleIdx="5" presStyleCnt="8">
        <dgm:presLayoutVars>
          <dgm:bulletEnabled val="1"/>
        </dgm:presLayoutVars>
      </dgm:prSet>
      <dgm:spPr/>
      <dgm:t>
        <a:bodyPr/>
        <a:lstStyle/>
        <a:p>
          <a:endParaRPr lang="en-US"/>
        </a:p>
      </dgm:t>
    </dgm:pt>
    <dgm:pt modelId="{9D0E9D49-46BA-45DD-8143-2EE5F486A4E7}" type="pres">
      <dgm:prSet presAssocID="{922066FC-4CF0-400A-8C21-34E44E958B4A}" presName="Name9" presStyleLbl="parChTrans1D2" presStyleIdx="6" presStyleCnt="8"/>
      <dgm:spPr/>
      <dgm:t>
        <a:bodyPr/>
        <a:lstStyle/>
        <a:p>
          <a:endParaRPr lang="en-US"/>
        </a:p>
      </dgm:t>
    </dgm:pt>
    <dgm:pt modelId="{50DC04A9-7B0F-4616-9C95-91B645810CCD}" type="pres">
      <dgm:prSet presAssocID="{922066FC-4CF0-400A-8C21-34E44E958B4A}" presName="connTx" presStyleLbl="parChTrans1D2" presStyleIdx="6" presStyleCnt="8"/>
      <dgm:spPr/>
      <dgm:t>
        <a:bodyPr/>
        <a:lstStyle/>
        <a:p>
          <a:endParaRPr lang="en-US"/>
        </a:p>
      </dgm:t>
    </dgm:pt>
    <dgm:pt modelId="{DF0B20DE-5C7D-4998-875F-069FBA3AE42C}" type="pres">
      <dgm:prSet presAssocID="{E0DA2FCF-79FB-4A5E-A685-91DAC7763A3D}" presName="node" presStyleLbl="node1" presStyleIdx="6" presStyleCnt="8">
        <dgm:presLayoutVars>
          <dgm:bulletEnabled val="1"/>
        </dgm:presLayoutVars>
      </dgm:prSet>
      <dgm:spPr/>
      <dgm:t>
        <a:bodyPr/>
        <a:lstStyle/>
        <a:p>
          <a:endParaRPr lang="en-US"/>
        </a:p>
      </dgm:t>
    </dgm:pt>
    <dgm:pt modelId="{DBF593B6-9C98-4E81-A589-80D65C4352FD}" type="pres">
      <dgm:prSet presAssocID="{E9C3C79E-848A-4413-91AE-DB756C44FD47}" presName="Name9" presStyleLbl="parChTrans1D2" presStyleIdx="7" presStyleCnt="8"/>
      <dgm:spPr/>
      <dgm:t>
        <a:bodyPr/>
        <a:lstStyle/>
        <a:p>
          <a:endParaRPr lang="en-US"/>
        </a:p>
      </dgm:t>
    </dgm:pt>
    <dgm:pt modelId="{7C13F10C-BF2E-4A8E-95D9-6B8DFEC5BEDB}" type="pres">
      <dgm:prSet presAssocID="{E9C3C79E-848A-4413-91AE-DB756C44FD47}" presName="connTx" presStyleLbl="parChTrans1D2" presStyleIdx="7" presStyleCnt="8"/>
      <dgm:spPr/>
      <dgm:t>
        <a:bodyPr/>
        <a:lstStyle/>
        <a:p>
          <a:endParaRPr lang="en-US"/>
        </a:p>
      </dgm:t>
    </dgm:pt>
    <dgm:pt modelId="{87F99763-FE05-4E3E-8615-11D77E692B66}" type="pres">
      <dgm:prSet presAssocID="{EA4C1DE0-BED1-4B7E-893A-62D3A73752F2}" presName="node" presStyleLbl="node1" presStyleIdx="7" presStyleCnt="8">
        <dgm:presLayoutVars>
          <dgm:bulletEnabled val="1"/>
        </dgm:presLayoutVars>
      </dgm:prSet>
      <dgm:spPr/>
      <dgm:t>
        <a:bodyPr/>
        <a:lstStyle/>
        <a:p>
          <a:endParaRPr lang="en-US"/>
        </a:p>
      </dgm:t>
    </dgm:pt>
  </dgm:ptLst>
  <dgm:cxnLst>
    <dgm:cxn modelId="{1CADEAE4-3D5C-4BAF-9201-B3CE6F049002}" type="presOf" srcId="{6B06717E-FCE3-41E0-B78D-DF41CF9769D9}" destId="{D3CB5AFF-34AD-4E24-8965-00659F19A0A3}" srcOrd="1" destOrd="0" presId="urn:microsoft.com/office/officeart/2005/8/layout/radial1"/>
    <dgm:cxn modelId="{B59F2F93-8456-4C55-9D1B-71DFC63F24C6}" type="presOf" srcId="{58D41314-0A25-4669-89BB-FC2324E7C3AA}" destId="{11D86E20-52F8-4DBB-9C74-BA959F70406F}" srcOrd="0" destOrd="0" presId="urn:microsoft.com/office/officeart/2005/8/layout/radial1"/>
    <dgm:cxn modelId="{354C0646-EC54-436A-A77A-EFF500966E61}" type="presOf" srcId="{2044007E-5A99-4502-A12E-F691858CAA56}" destId="{F593ABAB-EE60-45D6-9880-358EDD71E672}" srcOrd="1" destOrd="0" presId="urn:microsoft.com/office/officeart/2005/8/layout/radial1"/>
    <dgm:cxn modelId="{EA8CE2E4-9A1B-44F0-ABCA-A46785FB3B4F}" srcId="{58D41314-0A25-4669-89BB-FC2324E7C3AA}" destId="{772DAE29-87DE-47A7-AAB6-8E392BF10466}" srcOrd="2" destOrd="0" parTransId="{C1D24C33-3F44-4819-A1A1-AD821DBBA3D4}" sibTransId="{8A502C43-77B8-4302-9B08-33951B8985A7}"/>
    <dgm:cxn modelId="{E894C47A-0135-412B-8560-28C11E543234}" type="presOf" srcId="{CBA79AAE-1551-45E9-A501-A4493755D42A}" destId="{71B7DE7C-9644-45C5-8923-ECF49797C1EC}" srcOrd="0" destOrd="0" presId="urn:microsoft.com/office/officeart/2005/8/layout/radial1"/>
    <dgm:cxn modelId="{D6B0275E-C946-480A-8FD1-20912C6E9521}" type="presOf" srcId="{254405B1-CB9A-495A-BEF3-7D15DB7413E8}" destId="{1780C31B-99D2-413D-B26F-A27702867736}" srcOrd="0" destOrd="0" presId="urn:microsoft.com/office/officeart/2005/8/layout/radial1"/>
    <dgm:cxn modelId="{2126CDB3-4E24-48E2-BF34-3B43BF1734B6}" type="presOf" srcId="{F9038957-6CC9-4BB9-9C94-512B43A25DCF}" destId="{3F6D01D0-C7C3-468B-AEF4-EC48A02DE6F6}" srcOrd="0" destOrd="0" presId="urn:microsoft.com/office/officeart/2005/8/layout/radial1"/>
    <dgm:cxn modelId="{AD0E51E9-3993-4904-8551-AD19EE0EB497}" type="presOf" srcId="{303DD03A-8832-4DC6-8D02-6101B814450A}" destId="{824531DD-13CD-4B09-8AED-EFC3BDE92CC2}" srcOrd="1" destOrd="0" presId="urn:microsoft.com/office/officeart/2005/8/layout/radial1"/>
    <dgm:cxn modelId="{3DB4FE92-1F0F-460C-A599-B9C6CD6811AF}" type="presOf" srcId="{6A6EBA74-633E-433B-9986-770839145B55}" destId="{6E031ABD-DAFC-40E8-A110-EDE386C59502}" srcOrd="0" destOrd="0" presId="urn:microsoft.com/office/officeart/2005/8/layout/radial1"/>
    <dgm:cxn modelId="{B4247B14-A410-4DE5-B8BC-F22C138EDE2E}" type="presOf" srcId="{2044007E-5A99-4502-A12E-F691858CAA56}" destId="{BA2BD1F7-8C21-44B0-8430-03DFE51E7D82}" srcOrd="0" destOrd="0" presId="urn:microsoft.com/office/officeart/2005/8/layout/radial1"/>
    <dgm:cxn modelId="{E6E53A78-C554-474E-BDC0-6DDE3FE4C2D2}" type="presOf" srcId="{F9038957-6CC9-4BB9-9C94-512B43A25DCF}" destId="{7890AEC0-C25F-497C-96A3-1CC57021FE4B}" srcOrd="1" destOrd="0" presId="urn:microsoft.com/office/officeart/2005/8/layout/radial1"/>
    <dgm:cxn modelId="{3D8F5B1E-1DC1-4230-AC94-F1C127AF2D58}" type="presOf" srcId="{922066FC-4CF0-400A-8C21-34E44E958B4A}" destId="{9D0E9D49-46BA-45DD-8143-2EE5F486A4E7}" srcOrd="0" destOrd="0" presId="urn:microsoft.com/office/officeart/2005/8/layout/radial1"/>
    <dgm:cxn modelId="{55CDEFB7-1681-4276-BFD1-16FCB5C47C16}" type="presOf" srcId="{6B06717E-FCE3-41E0-B78D-DF41CF9769D9}" destId="{05E4B4F6-9AD8-4C93-82DA-0CEFC44E51A7}" srcOrd="0" destOrd="0" presId="urn:microsoft.com/office/officeart/2005/8/layout/radial1"/>
    <dgm:cxn modelId="{053CA0D0-8384-4F4E-880D-58101A540162}" type="presOf" srcId="{772DAE29-87DE-47A7-AAB6-8E392BF10466}" destId="{028CAA3C-6961-401F-83C6-4DE2298692E8}" srcOrd="0" destOrd="0" presId="urn:microsoft.com/office/officeart/2005/8/layout/radial1"/>
    <dgm:cxn modelId="{AA1CDED1-FCBF-47DE-8503-59E534D42A26}" srcId="{CABAEF38-A116-46D0-9891-4227187BE899}" destId="{58D41314-0A25-4669-89BB-FC2324E7C3AA}" srcOrd="0" destOrd="0" parTransId="{3D401953-3562-4000-8418-AD0D23CCDDA4}" sibTransId="{3B1FDF25-0DCB-4227-BA24-B53B55A6BA48}"/>
    <dgm:cxn modelId="{89D090B4-69DC-4F38-85A7-6E8CD40256CF}" type="presOf" srcId="{E9C3C79E-848A-4413-91AE-DB756C44FD47}" destId="{7C13F10C-BF2E-4A8E-95D9-6B8DFEC5BEDB}" srcOrd="1" destOrd="0" presId="urn:microsoft.com/office/officeart/2005/8/layout/radial1"/>
    <dgm:cxn modelId="{F253CD0C-A952-406E-83B6-32B667CF3C31}" type="presOf" srcId="{922066FC-4CF0-400A-8C21-34E44E958B4A}" destId="{50DC04A9-7B0F-4616-9C95-91B645810CCD}" srcOrd="1" destOrd="0" presId="urn:microsoft.com/office/officeart/2005/8/layout/radial1"/>
    <dgm:cxn modelId="{CAA484BD-ADA1-4568-BBC2-0E3B94D5DD03}" type="presOf" srcId="{D8CB531C-93E0-4DF0-B83C-E597E936503B}" destId="{DD29DAFF-6F19-4513-8EE6-B2C55C64744E}" srcOrd="0" destOrd="0" presId="urn:microsoft.com/office/officeart/2005/8/layout/radial1"/>
    <dgm:cxn modelId="{302E65E5-B701-48B9-A3AA-1FF32AC7F975}" srcId="{58D41314-0A25-4669-89BB-FC2324E7C3AA}" destId="{68C5F0F8-7962-4C91-BAF6-98701E6A4235}" srcOrd="3" destOrd="0" parTransId="{F9038957-6CC9-4BB9-9C94-512B43A25DCF}" sibTransId="{4EAA4DC1-0A9F-4194-9A49-F4EBE9E6F8F5}"/>
    <dgm:cxn modelId="{FA6C6CF7-05F7-4ECC-BAEA-F31F2E3A9B53}" srcId="{58D41314-0A25-4669-89BB-FC2324E7C3AA}" destId="{E0DA2FCF-79FB-4A5E-A685-91DAC7763A3D}" srcOrd="6" destOrd="0" parTransId="{922066FC-4CF0-400A-8C21-34E44E958B4A}" sibTransId="{770B344A-4A18-4AFE-9A6D-A15FEAC1535C}"/>
    <dgm:cxn modelId="{09B633C4-BBBA-42F5-B304-010CD98B9BAA}" type="presOf" srcId="{D8CB531C-93E0-4DF0-B83C-E597E936503B}" destId="{AFC6F547-27FE-47A8-B412-67A659AB8C77}" srcOrd="1" destOrd="0" presId="urn:microsoft.com/office/officeart/2005/8/layout/radial1"/>
    <dgm:cxn modelId="{76F186D4-762F-4312-9718-30DDBD412EF0}" type="presOf" srcId="{CABAEF38-A116-46D0-9891-4227187BE899}" destId="{4854C44C-9F48-46DF-8AF5-5BAA93B889C1}" srcOrd="0" destOrd="0" presId="urn:microsoft.com/office/officeart/2005/8/layout/radial1"/>
    <dgm:cxn modelId="{1CD348EE-1D31-4738-86F8-D44AAF3EA36F}" type="presOf" srcId="{C1D24C33-3F44-4819-A1A1-AD821DBBA3D4}" destId="{D0B43997-DAB0-453E-81DB-6FFE2F054C5A}" srcOrd="1" destOrd="0" presId="urn:microsoft.com/office/officeart/2005/8/layout/radial1"/>
    <dgm:cxn modelId="{7847F3B8-4ECB-4089-B600-DC80FEE6AF81}" type="presOf" srcId="{E0DA2FCF-79FB-4A5E-A685-91DAC7763A3D}" destId="{DF0B20DE-5C7D-4998-875F-069FBA3AE42C}" srcOrd="0" destOrd="0" presId="urn:microsoft.com/office/officeart/2005/8/layout/radial1"/>
    <dgm:cxn modelId="{696ABB15-3297-4934-8284-066AEC778769}" type="presOf" srcId="{EA4C1DE0-BED1-4B7E-893A-62D3A73752F2}" destId="{87F99763-FE05-4E3E-8615-11D77E692B66}" srcOrd="0" destOrd="0" presId="urn:microsoft.com/office/officeart/2005/8/layout/radial1"/>
    <dgm:cxn modelId="{D674F342-C197-42BE-A6B6-85B0CB5619D4}" srcId="{58D41314-0A25-4669-89BB-FC2324E7C3AA}" destId="{6A6EBA74-633E-433B-9986-770839145B55}" srcOrd="0" destOrd="0" parTransId="{303DD03A-8832-4DC6-8D02-6101B814450A}" sibTransId="{FBF3F405-23E7-4341-8287-5D6BA2C0AC4F}"/>
    <dgm:cxn modelId="{A850A3F7-B8CF-4995-BA8E-DD5D419C38B8}" type="presOf" srcId="{68C5F0F8-7962-4C91-BAF6-98701E6A4235}" destId="{EC2E7153-08B1-4C5B-8A22-CB1CFD7358B8}" srcOrd="0" destOrd="0" presId="urn:microsoft.com/office/officeart/2005/8/layout/radial1"/>
    <dgm:cxn modelId="{0B35344E-56D7-4498-A1B3-D94BB311C1E0}" type="presOf" srcId="{303DD03A-8832-4DC6-8D02-6101B814450A}" destId="{864F8528-84A9-4EAA-AF70-129F6468170B}" srcOrd="0" destOrd="0" presId="urn:microsoft.com/office/officeart/2005/8/layout/radial1"/>
    <dgm:cxn modelId="{8F7B2710-4905-4C65-AD1E-FA817A8EABD4}" srcId="{58D41314-0A25-4669-89BB-FC2324E7C3AA}" destId="{EA4C1DE0-BED1-4B7E-893A-62D3A73752F2}" srcOrd="7" destOrd="0" parTransId="{E9C3C79E-848A-4413-91AE-DB756C44FD47}" sibTransId="{C7558BD8-F18C-460C-864B-A9C080AECD45}"/>
    <dgm:cxn modelId="{4F30EBD3-ABE8-4973-8706-5E2C74576190}" type="presOf" srcId="{38F9D02B-F712-456E-BFEF-26AEE409A957}" destId="{6D6740B3-C361-4D56-BCB9-7319184CA637}" srcOrd="0" destOrd="0" presId="urn:microsoft.com/office/officeart/2005/8/layout/radial1"/>
    <dgm:cxn modelId="{EA82F91E-2F65-4C89-A8DF-B2C988413A4C}" type="presOf" srcId="{C1D24C33-3F44-4819-A1A1-AD821DBBA3D4}" destId="{EFBFA28D-C1AD-47A7-B346-89DBF54C5F5E}" srcOrd="0" destOrd="0" presId="urn:microsoft.com/office/officeart/2005/8/layout/radial1"/>
    <dgm:cxn modelId="{95310CC8-584A-467B-B0FC-F16C9FB2101F}" srcId="{58D41314-0A25-4669-89BB-FC2324E7C3AA}" destId="{254405B1-CB9A-495A-BEF3-7D15DB7413E8}" srcOrd="5" destOrd="0" parTransId="{2044007E-5A99-4502-A12E-F691858CAA56}" sibTransId="{275D7A1C-F684-4A5C-B85E-DCFFC82F3CC2}"/>
    <dgm:cxn modelId="{1B471ADE-F867-49E4-83C2-AC8788849B1E}" type="presOf" srcId="{E9C3C79E-848A-4413-91AE-DB756C44FD47}" destId="{DBF593B6-9C98-4E81-A589-80D65C4352FD}" srcOrd="0" destOrd="0" presId="urn:microsoft.com/office/officeart/2005/8/layout/radial1"/>
    <dgm:cxn modelId="{C5427D6D-F960-4880-82A5-8887A72C263B}" srcId="{58D41314-0A25-4669-89BB-FC2324E7C3AA}" destId="{38F9D02B-F712-456E-BFEF-26AEE409A957}" srcOrd="1" destOrd="0" parTransId="{D8CB531C-93E0-4DF0-B83C-E597E936503B}" sibTransId="{8C63812F-DB36-411B-8FF9-CA091662232C}"/>
    <dgm:cxn modelId="{28DBFA73-7E42-4837-AE55-183D629965C9}" srcId="{58D41314-0A25-4669-89BB-FC2324E7C3AA}" destId="{CBA79AAE-1551-45E9-A501-A4493755D42A}" srcOrd="4" destOrd="0" parTransId="{6B06717E-FCE3-41E0-B78D-DF41CF9769D9}" sibTransId="{3ED4D14C-9838-447D-A09D-65305E78314E}"/>
    <dgm:cxn modelId="{3C31786F-9E1A-4B6C-8C66-8D4620369151}" type="presParOf" srcId="{4854C44C-9F48-46DF-8AF5-5BAA93B889C1}" destId="{11D86E20-52F8-4DBB-9C74-BA959F70406F}" srcOrd="0" destOrd="0" presId="urn:microsoft.com/office/officeart/2005/8/layout/radial1"/>
    <dgm:cxn modelId="{A0FB5A9E-8BAD-4C50-AF84-A36F28B48B19}" type="presParOf" srcId="{4854C44C-9F48-46DF-8AF5-5BAA93B889C1}" destId="{864F8528-84A9-4EAA-AF70-129F6468170B}" srcOrd="1" destOrd="0" presId="urn:microsoft.com/office/officeart/2005/8/layout/radial1"/>
    <dgm:cxn modelId="{19151514-F881-491A-A369-E41DF365C8EB}" type="presParOf" srcId="{864F8528-84A9-4EAA-AF70-129F6468170B}" destId="{824531DD-13CD-4B09-8AED-EFC3BDE92CC2}" srcOrd="0" destOrd="0" presId="urn:microsoft.com/office/officeart/2005/8/layout/radial1"/>
    <dgm:cxn modelId="{C389608A-B20A-4251-8942-5381FA8F9BA7}" type="presParOf" srcId="{4854C44C-9F48-46DF-8AF5-5BAA93B889C1}" destId="{6E031ABD-DAFC-40E8-A110-EDE386C59502}" srcOrd="2" destOrd="0" presId="urn:microsoft.com/office/officeart/2005/8/layout/radial1"/>
    <dgm:cxn modelId="{3C0897B0-33C7-44AC-9C51-5CD8670C478F}" type="presParOf" srcId="{4854C44C-9F48-46DF-8AF5-5BAA93B889C1}" destId="{DD29DAFF-6F19-4513-8EE6-B2C55C64744E}" srcOrd="3" destOrd="0" presId="urn:microsoft.com/office/officeart/2005/8/layout/radial1"/>
    <dgm:cxn modelId="{43F8018E-E16A-452D-A90C-EC44D41CC899}" type="presParOf" srcId="{DD29DAFF-6F19-4513-8EE6-B2C55C64744E}" destId="{AFC6F547-27FE-47A8-B412-67A659AB8C77}" srcOrd="0" destOrd="0" presId="urn:microsoft.com/office/officeart/2005/8/layout/radial1"/>
    <dgm:cxn modelId="{019FC1B0-E058-4DEB-B50C-8A692B4B6C60}" type="presParOf" srcId="{4854C44C-9F48-46DF-8AF5-5BAA93B889C1}" destId="{6D6740B3-C361-4D56-BCB9-7319184CA637}" srcOrd="4" destOrd="0" presId="urn:microsoft.com/office/officeart/2005/8/layout/radial1"/>
    <dgm:cxn modelId="{70227C7F-AFBF-4B8E-B42C-8F13CD4A2B13}" type="presParOf" srcId="{4854C44C-9F48-46DF-8AF5-5BAA93B889C1}" destId="{EFBFA28D-C1AD-47A7-B346-89DBF54C5F5E}" srcOrd="5" destOrd="0" presId="urn:microsoft.com/office/officeart/2005/8/layout/radial1"/>
    <dgm:cxn modelId="{EF3B5578-2910-45A9-83DE-8C0A8CE57821}" type="presParOf" srcId="{EFBFA28D-C1AD-47A7-B346-89DBF54C5F5E}" destId="{D0B43997-DAB0-453E-81DB-6FFE2F054C5A}" srcOrd="0" destOrd="0" presId="urn:microsoft.com/office/officeart/2005/8/layout/radial1"/>
    <dgm:cxn modelId="{9E83FB0B-504C-4CF6-BCE1-55A5DEB0B92A}" type="presParOf" srcId="{4854C44C-9F48-46DF-8AF5-5BAA93B889C1}" destId="{028CAA3C-6961-401F-83C6-4DE2298692E8}" srcOrd="6" destOrd="0" presId="urn:microsoft.com/office/officeart/2005/8/layout/radial1"/>
    <dgm:cxn modelId="{F63B3F02-45F4-4E63-B0FA-100EA3D631E9}" type="presParOf" srcId="{4854C44C-9F48-46DF-8AF5-5BAA93B889C1}" destId="{3F6D01D0-C7C3-468B-AEF4-EC48A02DE6F6}" srcOrd="7" destOrd="0" presId="urn:microsoft.com/office/officeart/2005/8/layout/radial1"/>
    <dgm:cxn modelId="{A7EAD424-9EDE-462B-A11C-7B486F8D3D40}" type="presParOf" srcId="{3F6D01D0-C7C3-468B-AEF4-EC48A02DE6F6}" destId="{7890AEC0-C25F-497C-96A3-1CC57021FE4B}" srcOrd="0" destOrd="0" presId="urn:microsoft.com/office/officeart/2005/8/layout/radial1"/>
    <dgm:cxn modelId="{59C1EFCE-F9B6-45E3-BC35-F496CA8A0E80}" type="presParOf" srcId="{4854C44C-9F48-46DF-8AF5-5BAA93B889C1}" destId="{EC2E7153-08B1-4C5B-8A22-CB1CFD7358B8}" srcOrd="8" destOrd="0" presId="urn:microsoft.com/office/officeart/2005/8/layout/radial1"/>
    <dgm:cxn modelId="{AB846306-8F6C-4CDE-B25D-62A2B62C6783}" type="presParOf" srcId="{4854C44C-9F48-46DF-8AF5-5BAA93B889C1}" destId="{05E4B4F6-9AD8-4C93-82DA-0CEFC44E51A7}" srcOrd="9" destOrd="0" presId="urn:microsoft.com/office/officeart/2005/8/layout/radial1"/>
    <dgm:cxn modelId="{5957EF76-E653-4778-B58C-23110BE6FA84}" type="presParOf" srcId="{05E4B4F6-9AD8-4C93-82DA-0CEFC44E51A7}" destId="{D3CB5AFF-34AD-4E24-8965-00659F19A0A3}" srcOrd="0" destOrd="0" presId="urn:microsoft.com/office/officeart/2005/8/layout/radial1"/>
    <dgm:cxn modelId="{ED5367C4-81F3-4B3E-850C-522F02687D14}" type="presParOf" srcId="{4854C44C-9F48-46DF-8AF5-5BAA93B889C1}" destId="{71B7DE7C-9644-45C5-8923-ECF49797C1EC}" srcOrd="10" destOrd="0" presId="urn:microsoft.com/office/officeart/2005/8/layout/radial1"/>
    <dgm:cxn modelId="{23DBF605-7F7F-475B-B31C-4F604DBC7065}" type="presParOf" srcId="{4854C44C-9F48-46DF-8AF5-5BAA93B889C1}" destId="{BA2BD1F7-8C21-44B0-8430-03DFE51E7D82}" srcOrd="11" destOrd="0" presId="urn:microsoft.com/office/officeart/2005/8/layout/radial1"/>
    <dgm:cxn modelId="{73EFF677-588A-409E-9D70-D146CB8994E4}" type="presParOf" srcId="{BA2BD1F7-8C21-44B0-8430-03DFE51E7D82}" destId="{F593ABAB-EE60-45D6-9880-358EDD71E672}" srcOrd="0" destOrd="0" presId="urn:microsoft.com/office/officeart/2005/8/layout/radial1"/>
    <dgm:cxn modelId="{910BA4AE-33F4-4CFC-BD2B-A8C65D5B47D4}" type="presParOf" srcId="{4854C44C-9F48-46DF-8AF5-5BAA93B889C1}" destId="{1780C31B-99D2-413D-B26F-A27702867736}" srcOrd="12" destOrd="0" presId="urn:microsoft.com/office/officeart/2005/8/layout/radial1"/>
    <dgm:cxn modelId="{72A2EA47-485A-4DF0-BF1F-D0D413CB91F1}" type="presParOf" srcId="{4854C44C-9F48-46DF-8AF5-5BAA93B889C1}" destId="{9D0E9D49-46BA-45DD-8143-2EE5F486A4E7}" srcOrd="13" destOrd="0" presId="urn:microsoft.com/office/officeart/2005/8/layout/radial1"/>
    <dgm:cxn modelId="{9C7D4E66-29FA-43BA-B487-843BBA3EA102}" type="presParOf" srcId="{9D0E9D49-46BA-45DD-8143-2EE5F486A4E7}" destId="{50DC04A9-7B0F-4616-9C95-91B645810CCD}" srcOrd="0" destOrd="0" presId="urn:microsoft.com/office/officeart/2005/8/layout/radial1"/>
    <dgm:cxn modelId="{1C494A11-1241-4D5E-92A0-14EC5884B747}" type="presParOf" srcId="{4854C44C-9F48-46DF-8AF5-5BAA93B889C1}" destId="{DF0B20DE-5C7D-4998-875F-069FBA3AE42C}" srcOrd="14" destOrd="0" presId="urn:microsoft.com/office/officeart/2005/8/layout/radial1"/>
    <dgm:cxn modelId="{5A09491F-E02A-41C4-A6A8-7EB3A0B570C3}" type="presParOf" srcId="{4854C44C-9F48-46DF-8AF5-5BAA93B889C1}" destId="{DBF593B6-9C98-4E81-A589-80D65C4352FD}" srcOrd="15" destOrd="0" presId="urn:microsoft.com/office/officeart/2005/8/layout/radial1"/>
    <dgm:cxn modelId="{A90C1017-4746-411A-9C21-7C1C85C2EB30}" type="presParOf" srcId="{DBF593B6-9C98-4E81-A589-80D65C4352FD}" destId="{7C13F10C-BF2E-4A8E-95D9-6B8DFEC5BEDB}" srcOrd="0" destOrd="0" presId="urn:microsoft.com/office/officeart/2005/8/layout/radial1"/>
    <dgm:cxn modelId="{43B92D4A-9F59-43EE-9025-00D2014AEA24}" type="presParOf" srcId="{4854C44C-9F48-46DF-8AF5-5BAA93B889C1}" destId="{87F99763-FE05-4E3E-8615-11D77E692B66}"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86E20-52F8-4DBB-9C74-BA959F70406F}">
      <dsp:nvSpPr>
        <dsp:cNvPr id="0" name=""/>
        <dsp:cNvSpPr/>
      </dsp:nvSpPr>
      <dsp:spPr>
        <a:xfrm>
          <a:off x="3324262" y="2562262"/>
          <a:ext cx="1504875" cy="15048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LEADER</a:t>
          </a:r>
        </a:p>
      </dsp:txBody>
      <dsp:txXfrm>
        <a:off x="3544646" y="2782646"/>
        <a:ext cx="1064107" cy="1064107"/>
      </dsp:txXfrm>
    </dsp:sp>
    <dsp:sp modelId="{864F8528-84A9-4EAA-AF70-129F6468170B}">
      <dsp:nvSpPr>
        <dsp:cNvPr id="0" name=""/>
        <dsp:cNvSpPr/>
      </dsp:nvSpPr>
      <dsp:spPr>
        <a:xfrm rot="16200000">
          <a:off x="3549781" y="2018732"/>
          <a:ext cx="1053837" cy="33222"/>
        </a:xfrm>
        <a:custGeom>
          <a:avLst/>
          <a:gdLst/>
          <a:ahLst/>
          <a:cxnLst/>
          <a:rect l="0" t="0" r="0" b="0"/>
          <a:pathLst>
            <a:path>
              <a:moveTo>
                <a:pt x="0" y="16611"/>
              </a:moveTo>
              <a:lnTo>
                <a:pt x="1053837" y="1661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50354" y="2008997"/>
        <a:ext cx="52691" cy="52691"/>
      </dsp:txXfrm>
    </dsp:sp>
    <dsp:sp modelId="{6E031ABD-DAFC-40E8-A110-EDE386C59502}">
      <dsp:nvSpPr>
        <dsp:cNvPr id="0" name=""/>
        <dsp:cNvSpPr/>
      </dsp:nvSpPr>
      <dsp:spPr>
        <a:xfrm>
          <a:off x="3324262" y="3549"/>
          <a:ext cx="1504875" cy="15048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A Living Example</a:t>
          </a:r>
        </a:p>
      </dsp:txBody>
      <dsp:txXfrm>
        <a:off x="3544646" y="223933"/>
        <a:ext cx="1064107" cy="1064107"/>
      </dsp:txXfrm>
    </dsp:sp>
    <dsp:sp modelId="{DD29DAFF-6F19-4513-8EE6-B2C55C64744E}">
      <dsp:nvSpPr>
        <dsp:cNvPr id="0" name=""/>
        <dsp:cNvSpPr/>
      </dsp:nvSpPr>
      <dsp:spPr>
        <a:xfrm rot="18900000">
          <a:off x="4454422" y="2393446"/>
          <a:ext cx="1053837" cy="33222"/>
        </a:xfrm>
        <a:custGeom>
          <a:avLst/>
          <a:gdLst/>
          <a:ahLst/>
          <a:cxnLst/>
          <a:rect l="0" t="0" r="0" b="0"/>
          <a:pathLst>
            <a:path>
              <a:moveTo>
                <a:pt x="0" y="16611"/>
              </a:moveTo>
              <a:lnTo>
                <a:pt x="1053837" y="1661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54995" y="2383712"/>
        <a:ext cx="52691" cy="52691"/>
      </dsp:txXfrm>
    </dsp:sp>
    <dsp:sp modelId="{6D6740B3-C361-4D56-BCB9-7319184CA637}">
      <dsp:nvSpPr>
        <dsp:cNvPr id="0" name=""/>
        <dsp:cNvSpPr/>
      </dsp:nvSpPr>
      <dsp:spPr>
        <a:xfrm>
          <a:off x="5133545" y="752978"/>
          <a:ext cx="1504875" cy="15048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Barrier Buster</a:t>
          </a:r>
        </a:p>
      </dsp:txBody>
      <dsp:txXfrm>
        <a:off x="5353929" y="973362"/>
        <a:ext cx="1064107" cy="1064107"/>
      </dsp:txXfrm>
    </dsp:sp>
    <dsp:sp modelId="{EFBFA28D-C1AD-47A7-B346-89DBF54C5F5E}">
      <dsp:nvSpPr>
        <dsp:cNvPr id="0" name=""/>
        <dsp:cNvSpPr/>
      </dsp:nvSpPr>
      <dsp:spPr>
        <a:xfrm>
          <a:off x="4829137" y="3298088"/>
          <a:ext cx="1053837" cy="33222"/>
        </a:xfrm>
        <a:custGeom>
          <a:avLst/>
          <a:gdLst/>
          <a:ahLst/>
          <a:cxnLst/>
          <a:rect l="0" t="0" r="0" b="0"/>
          <a:pathLst>
            <a:path>
              <a:moveTo>
                <a:pt x="0" y="16611"/>
              </a:moveTo>
              <a:lnTo>
                <a:pt x="1053837" y="1661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29710" y="3288354"/>
        <a:ext cx="52691" cy="52691"/>
      </dsp:txXfrm>
    </dsp:sp>
    <dsp:sp modelId="{028CAA3C-6961-401F-83C6-4DE2298692E8}">
      <dsp:nvSpPr>
        <dsp:cNvPr id="0" name=""/>
        <dsp:cNvSpPr/>
      </dsp:nvSpPr>
      <dsp:spPr>
        <a:xfrm>
          <a:off x="5882975" y="2562262"/>
          <a:ext cx="1504875" cy="15048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Facilitator</a:t>
          </a:r>
        </a:p>
      </dsp:txBody>
      <dsp:txXfrm>
        <a:off x="6103359" y="2782646"/>
        <a:ext cx="1064107" cy="1064107"/>
      </dsp:txXfrm>
    </dsp:sp>
    <dsp:sp modelId="{3F6D01D0-C7C3-468B-AEF4-EC48A02DE6F6}">
      <dsp:nvSpPr>
        <dsp:cNvPr id="0" name=""/>
        <dsp:cNvSpPr/>
      </dsp:nvSpPr>
      <dsp:spPr>
        <a:xfrm rot="2700000">
          <a:off x="4454422" y="4202730"/>
          <a:ext cx="1053837" cy="33222"/>
        </a:xfrm>
        <a:custGeom>
          <a:avLst/>
          <a:gdLst/>
          <a:ahLst/>
          <a:cxnLst/>
          <a:rect l="0" t="0" r="0" b="0"/>
          <a:pathLst>
            <a:path>
              <a:moveTo>
                <a:pt x="0" y="16611"/>
              </a:moveTo>
              <a:lnTo>
                <a:pt x="1053837" y="1661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54995" y="4192995"/>
        <a:ext cx="52691" cy="52691"/>
      </dsp:txXfrm>
    </dsp:sp>
    <dsp:sp modelId="{EC2E7153-08B1-4C5B-8A22-CB1CFD7358B8}">
      <dsp:nvSpPr>
        <dsp:cNvPr id="0" name=""/>
        <dsp:cNvSpPr/>
      </dsp:nvSpPr>
      <dsp:spPr>
        <a:xfrm>
          <a:off x="5133545" y="4371545"/>
          <a:ext cx="1504875" cy="15048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Trainer</a:t>
          </a:r>
        </a:p>
      </dsp:txBody>
      <dsp:txXfrm>
        <a:off x="5353929" y="4591929"/>
        <a:ext cx="1064107" cy="1064107"/>
      </dsp:txXfrm>
    </dsp:sp>
    <dsp:sp modelId="{05E4B4F6-9AD8-4C93-82DA-0CEFC44E51A7}">
      <dsp:nvSpPr>
        <dsp:cNvPr id="0" name=""/>
        <dsp:cNvSpPr/>
      </dsp:nvSpPr>
      <dsp:spPr>
        <a:xfrm rot="5400000">
          <a:off x="3549781" y="4577445"/>
          <a:ext cx="1053837" cy="33222"/>
        </a:xfrm>
        <a:custGeom>
          <a:avLst/>
          <a:gdLst/>
          <a:ahLst/>
          <a:cxnLst/>
          <a:rect l="0" t="0" r="0" b="0"/>
          <a:pathLst>
            <a:path>
              <a:moveTo>
                <a:pt x="0" y="16611"/>
              </a:moveTo>
              <a:lnTo>
                <a:pt x="1053837" y="1661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50354" y="4567710"/>
        <a:ext cx="52691" cy="52691"/>
      </dsp:txXfrm>
    </dsp:sp>
    <dsp:sp modelId="{71B7DE7C-9644-45C5-8923-ECF49797C1EC}">
      <dsp:nvSpPr>
        <dsp:cNvPr id="0" name=""/>
        <dsp:cNvSpPr/>
      </dsp:nvSpPr>
      <dsp:spPr>
        <a:xfrm>
          <a:off x="3324262" y="5120975"/>
          <a:ext cx="1504875" cy="15048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Coach</a:t>
          </a:r>
        </a:p>
      </dsp:txBody>
      <dsp:txXfrm>
        <a:off x="3544646" y="5341359"/>
        <a:ext cx="1064107" cy="1064107"/>
      </dsp:txXfrm>
    </dsp:sp>
    <dsp:sp modelId="{BA2BD1F7-8C21-44B0-8430-03DFE51E7D82}">
      <dsp:nvSpPr>
        <dsp:cNvPr id="0" name=""/>
        <dsp:cNvSpPr/>
      </dsp:nvSpPr>
      <dsp:spPr>
        <a:xfrm rot="8100000">
          <a:off x="2645139" y="4202730"/>
          <a:ext cx="1053837" cy="33222"/>
        </a:xfrm>
        <a:custGeom>
          <a:avLst/>
          <a:gdLst/>
          <a:ahLst/>
          <a:cxnLst/>
          <a:rect l="0" t="0" r="0" b="0"/>
          <a:pathLst>
            <a:path>
              <a:moveTo>
                <a:pt x="0" y="16611"/>
              </a:moveTo>
              <a:lnTo>
                <a:pt x="1053837" y="1661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45712" y="4192995"/>
        <a:ext cx="52691" cy="52691"/>
      </dsp:txXfrm>
    </dsp:sp>
    <dsp:sp modelId="{1780C31B-99D2-413D-B26F-A27702867736}">
      <dsp:nvSpPr>
        <dsp:cNvPr id="0" name=""/>
        <dsp:cNvSpPr/>
      </dsp:nvSpPr>
      <dsp:spPr>
        <a:xfrm>
          <a:off x="1514978" y="4371545"/>
          <a:ext cx="1504875" cy="15048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Results Guardian</a:t>
          </a:r>
        </a:p>
      </dsp:txBody>
      <dsp:txXfrm>
        <a:off x="1735362" y="4591929"/>
        <a:ext cx="1064107" cy="1064107"/>
      </dsp:txXfrm>
    </dsp:sp>
    <dsp:sp modelId="{9D0E9D49-46BA-45DD-8143-2EE5F486A4E7}">
      <dsp:nvSpPr>
        <dsp:cNvPr id="0" name=""/>
        <dsp:cNvSpPr/>
      </dsp:nvSpPr>
      <dsp:spPr>
        <a:xfrm rot="10800000">
          <a:off x="2270424" y="3298088"/>
          <a:ext cx="1053837" cy="33222"/>
        </a:xfrm>
        <a:custGeom>
          <a:avLst/>
          <a:gdLst/>
          <a:ahLst/>
          <a:cxnLst/>
          <a:rect l="0" t="0" r="0" b="0"/>
          <a:pathLst>
            <a:path>
              <a:moveTo>
                <a:pt x="0" y="16611"/>
              </a:moveTo>
              <a:lnTo>
                <a:pt x="1053837" y="1661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770997" y="3288354"/>
        <a:ext cx="52691" cy="52691"/>
      </dsp:txXfrm>
    </dsp:sp>
    <dsp:sp modelId="{DF0B20DE-5C7D-4998-875F-069FBA3AE42C}">
      <dsp:nvSpPr>
        <dsp:cNvPr id="0" name=""/>
        <dsp:cNvSpPr/>
      </dsp:nvSpPr>
      <dsp:spPr>
        <a:xfrm>
          <a:off x="765549" y="2562262"/>
          <a:ext cx="1504875" cy="15048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Business Communicator</a:t>
          </a:r>
        </a:p>
      </dsp:txBody>
      <dsp:txXfrm>
        <a:off x="985933" y="2782646"/>
        <a:ext cx="1064107" cy="1064107"/>
      </dsp:txXfrm>
    </dsp:sp>
    <dsp:sp modelId="{DBF593B6-9C98-4E81-A589-80D65C4352FD}">
      <dsp:nvSpPr>
        <dsp:cNvPr id="0" name=""/>
        <dsp:cNvSpPr/>
      </dsp:nvSpPr>
      <dsp:spPr>
        <a:xfrm rot="13500000">
          <a:off x="2645139" y="2393446"/>
          <a:ext cx="1053837" cy="33222"/>
        </a:xfrm>
        <a:custGeom>
          <a:avLst/>
          <a:gdLst/>
          <a:ahLst/>
          <a:cxnLst/>
          <a:rect l="0" t="0" r="0" b="0"/>
          <a:pathLst>
            <a:path>
              <a:moveTo>
                <a:pt x="0" y="16611"/>
              </a:moveTo>
              <a:lnTo>
                <a:pt x="1053837" y="16611"/>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45712" y="2383712"/>
        <a:ext cx="52691" cy="52691"/>
      </dsp:txXfrm>
    </dsp:sp>
    <dsp:sp modelId="{87F99763-FE05-4E3E-8615-11D77E692B66}">
      <dsp:nvSpPr>
        <dsp:cNvPr id="0" name=""/>
        <dsp:cNvSpPr/>
      </dsp:nvSpPr>
      <dsp:spPr>
        <a:xfrm>
          <a:off x="1514978" y="752978"/>
          <a:ext cx="1504875" cy="150487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Customer Advocate</a:t>
          </a:r>
        </a:p>
      </dsp:txBody>
      <dsp:txXfrm>
        <a:off x="1735362" y="973362"/>
        <a:ext cx="1064107" cy="106410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4126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FF3C58E-6DD5-4E89-A3AE-3633FFB924E4}" type="slidenum">
              <a:rPr lang="ru-RU"/>
              <a:pPr/>
              <a:t>‹#›</a:t>
            </a:fld>
            <a:endParaRPr lang="ru-RU"/>
          </a:p>
        </p:txBody>
      </p:sp>
    </p:spTree>
    <p:extLst>
      <p:ext uri="{BB962C8B-B14F-4D97-AF65-F5344CB8AC3E}">
        <p14:creationId xmlns:p14="http://schemas.microsoft.com/office/powerpoint/2010/main" val="4741731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31748" name="Slide Number Placeholder 3"/>
          <p:cNvSpPr>
            <a:spLocks noGrp="1"/>
          </p:cNvSpPr>
          <p:nvPr>
            <p:ph type="sldNum" sz="quarter" idx="5"/>
          </p:nvPr>
        </p:nvSpPr>
        <p:spPr>
          <a:noFill/>
        </p:spPr>
        <p:txBody>
          <a:bodyPr/>
          <a:lstStyle/>
          <a:p>
            <a:fld id="{C97CAD63-5650-4BF1-9ADA-DA83DB4107B4}" type="slidenum">
              <a:rPr lang="ru-RU" smtClean="0">
                <a:latin typeface="Arial" pitchFamily="34" charset="0"/>
              </a:rPr>
              <a:pPr/>
              <a:t>1</a:t>
            </a:fld>
            <a:endParaRPr lang="ru-RU"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dirty="0" smtClean="0">
                <a:latin typeface="Arial" pitchFamily="34" charset="0"/>
              </a:rPr>
              <a:t>If we look at </a:t>
            </a:r>
            <a:r>
              <a:rPr lang="en-US" dirty="0" err="1" smtClean="0">
                <a:latin typeface="Arial" pitchFamily="34" charset="0"/>
              </a:rPr>
              <a:t>Taylorism</a:t>
            </a:r>
            <a:r>
              <a:rPr lang="en-US" dirty="0" smtClean="0"/>
              <a:t>, we see a dinosaur that looks powerful and menacing because of its size, but it is very clumsy and inefficient.  </a:t>
            </a:r>
            <a:r>
              <a:rPr lang="en-US" dirty="0" err="1" smtClean="0"/>
              <a:t>Taylorasaurus</a:t>
            </a:r>
            <a:r>
              <a:rPr lang="en-US" dirty="0" smtClean="0"/>
              <a:t> Rex has a pyramidal hierarchy that information has to pass up and down.  A lot of information gets lost in transit.  And in its extreme form, </a:t>
            </a:r>
            <a:r>
              <a:rPr lang="en-US" dirty="0" err="1" smtClean="0"/>
              <a:t>Taylorism</a:t>
            </a:r>
            <a:r>
              <a:rPr lang="en-US" dirty="0" smtClean="0"/>
              <a:t> tells staff to leave their hearts and their brains at the door.  Because there are only a few people here who are responsible and capable of making decisions.</a:t>
            </a:r>
          </a:p>
          <a:p>
            <a:r>
              <a:rPr lang="en-US" dirty="0" smtClean="0"/>
              <a:t>Car manufacturers figured out 50 years ago that this kind of management doesn’t work.  This so-called efficiency model is anything but efficient and it is certainly not effective.</a:t>
            </a:r>
          </a:p>
          <a:p>
            <a:r>
              <a:rPr lang="en-US" dirty="0"/>
              <a:t>In health care organizations, we are still clinging to this outdated theory in the hopes that one day it might possibly work.</a:t>
            </a:r>
          </a:p>
          <a:p>
            <a:endParaRPr lang="en-US" dirty="0" smtClean="0">
              <a:latin typeface="Arial" pitchFamily="34" charset="0"/>
            </a:endParaRPr>
          </a:p>
        </p:txBody>
      </p:sp>
      <p:sp>
        <p:nvSpPr>
          <p:cNvPr id="38916" name="Slide Number Placeholder 3"/>
          <p:cNvSpPr>
            <a:spLocks noGrp="1"/>
          </p:cNvSpPr>
          <p:nvPr>
            <p:ph type="sldNum" sz="quarter" idx="5"/>
          </p:nvPr>
        </p:nvSpPr>
        <p:spPr>
          <a:noFill/>
        </p:spPr>
        <p:txBody>
          <a:bodyPr/>
          <a:lstStyle/>
          <a:p>
            <a:fld id="{F53B5A28-4ED9-42F4-A5C7-6D4F1B4EB968}" type="slidenum">
              <a:rPr lang="ru-RU" smtClean="0">
                <a:latin typeface="Arial" pitchFamily="34" charset="0"/>
              </a:rPr>
              <a:pPr/>
              <a:t>10</a:t>
            </a:fld>
            <a:endParaRPr lang="ru-RU"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dirty="0" err="1" smtClean="0">
                <a:latin typeface="Arial" pitchFamily="34" charset="0"/>
              </a:rPr>
              <a:t>Taylorism</a:t>
            </a:r>
            <a:r>
              <a:rPr lang="en-US" dirty="0" smtClean="0">
                <a:latin typeface="Arial" pitchFamily="34" charset="0"/>
              </a:rPr>
              <a:t> doesn’t work.  Here’s why.</a:t>
            </a:r>
          </a:p>
        </p:txBody>
      </p:sp>
      <p:sp>
        <p:nvSpPr>
          <p:cNvPr id="39940" name="Slide Number Placeholder 3"/>
          <p:cNvSpPr>
            <a:spLocks noGrp="1"/>
          </p:cNvSpPr>
          <p:nvPr>
            <p:ph type="sldNum" sz="quarter" idx="5"/>
          </p:nvPr>
        </p:nvSpPr>
        <p:spPr>
          <a:noFill/>
        </p:spPr>
        <p:txBody>
          <a:bodyPr/>
          <a:lstStyle/>
          <a:p>
            <a:fld id="{EE9ADC57-4C9B-414A-AFD8-B49650827D98}" type="slidenum">
              <a:rPr lang="ru-RU" smtClean="0">
                <a:latin typeface="Arial" pitchFamily="34" charset="0"/>
              </a:rPr>
              <a:pPr/>
              <a:t>11</a:t>
            </a:fld>
            <a:endParaRPr lang="ru-RU"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Daniel Pink, in his book, Drive: The Surprising Truth about What Motivates Us tells us that  the need for autonomy and freedom – the right to direct our own lives is in our very nature as human beings.</a:t>
            </a:r>
          </a:p>
          <a:p>
            <a:endParaRPr lang="en-US" dirty="0"/>
          </a:p>
          <a:p>
            <a:r>
              <a:rPr lang="en-US" dirty="0" smtClean="0"/>
              <a:t>If we look at the course of human history, human beings have always fought and died for more freedom, not less freedom.  Daniel Pink says that is because it is in our very nature to push for it.  That we are born to be Players, not Pawns.</a:t>
            </a:r>
          </a:p>
          <a:p>
            <a:r>
              <a:rPr lang="en-US" dirty="0" smtClean="0"/>
              <a:t>Yet if we look inside our long-term care communities, we find managers who continue to fight against this basic human need, and wonder why they can’t keep staff.</a:t>
            </a:r>
            <a:endParaRPr lang="en-US" dirty="0"/>
          </a:p>
        </p:txBody>
      </p:sp>
      <p:sp>
        <p:nvSpPr>
          <p:cNvPr id="4" name="Slide Number Placeholder 3"/>
          <p:cNvSpPr>
            <a:spLocks noGrp="1"/>
          </p:cNvSpPr>
          <p:nvPr>
            <p:ph type="sldNum" sz="quarter" idx="10"/>
          </p:nvPr>
        </p:nvSpPr>
        <p:spPr/>
        <p:txBody>
          <a:bodyPr/>
          <a:lstStyle/>
          <a:p>
            <a:fld id="{4FF3C58E-6DD5-4E89-A3AE-3633FFB924E4}" type="slidenum">
              <a:rPr lang="ru-RU" smtClean="0"/>
              <a:pPr/>
              <a:t>12</a:t>
            </a:fld>
            <a:endParaRPr lang="ru-RU"/>
          </a:p>
        </p:txBody>
      </p:sp>
    </p:spTree>
    <p:extLst>
      <p:ext uri="{BB962C8B-B14F-4D97-AF65-F5344CB8AC3E}">
        <p14:creationId xmlns:p14="http://schemas.microsoft.com/office/powerpoint/2010/main" val="4173703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are to make the leap to culture change and be successful in the future, formal leaders must change their thinking and understand this most basic human need.</a:t>
            </a:r>
          </a:p>
          <a:p>
            <a:endParaRPr lang="en-US" dirty="0"/>
          </a:p>
          <a:p>
            <a:r>
              <a:rPr lang="en-US" dirty="0" smtClean="0"/>
              <a:t>Old-Culture thinking is that a group of managers gather together and come up with an idea.  They then have to go out and “sell” it to their staff.  The try to get BUY-IN.</a:t>
            </a:r>
          </a:p>
          <a:p>
            <a:endParaRPr lang="en-US" dirty="0"/>
          </a:p>
          <a:p>
            <a:r>
              <a:rPr lang="en-US" dirty="0" smtClean="0"/>
              <a:t>In the new culture, managers understand that they need their staff to take OWNERSHIP.  And ownership comes only from having a voice in shaping the plan.</a:t>
            </a:r>
          </a:p>
          <a:p>
            <a:endParaRPr lang="en-US" dirty="0"/>
          </a:p>
          <a:p>
            <a:endParaRPr lang="en-US" dirty="0"/>
          </a:p>
        </p:txBody>
      </p:sp>
      <p:sp>
        <p:nvSpPr>
          <p:cNvPr id="4" name="Slide Number Placeholder 3"/>
          <p:cNvSpPr>
            <a:spLocks noGrp="1"/>
          </p:cNvSpPr>
          <p:nvPr>
            <p:ph type="sldNum" sz="quarter" idx="10"/>
          </p:nvPr>
        </p:nvSpPr>
        <p:spPr/>
        <p:txBody>
          <a:bodyPr/>
          <a:lstStyle/>
          <a:p>
            <a:fld id="{4FF3C58E-6DD5-4E89-A3AE-3633FFB924E4}" type="slidenum">
              <a:rPr lang="ru-RU" smtClean="0"/>
              <a:pPr/>
              <a:t>13</a:t>
            </a:fld>
            <a:endParaRPr lang="ru-RU"/>
          </a:p>
        </p:txBody>
      </p:sp>
    </p:spTree>
    <p:extLst>
      <p:ext uri="{BB962C8B-B14F-4D97-AF65-F5344CB8AC3E}">
        <p14:creationId xmlns:p14="http://schemas.microsoft.com/office/powerpoint/2010/main" val="1801677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r>
              <a:rPr lang="en-US" dirty="0" smtClean="0">
                <a:latin typeface="Arial" pitchFamily="34" charset="0"/>
              </a:rPr>
              <a:t>Martin Luther King, Jr.  understood this human need.  He understood that when we build a society ( or an organization or community) where most of the people who live and work in that society don’t have a voice or a stake in its success, then we create a place where most of the people unconsciously want to destroy it.</a:t>
            </a:r>
          </a:p>
          <a:p>
            <a:pPr eaLnBrk="1" hangingPunct="1"/>
            <a:r>
              <a:rPr lang="en-US" dirty="0" smtClean="0">
                <a:latin typeface="Arial" pitchFamily="34" charset="0"/>
              </a:rPr>
              <a:t>Is this what we have done by putting all the decision-making authority into the hands of a few people? Even those people are courageous and committed and tireless in their efforts.  Have we given them an impossible task?</a:t>
            </a:r>
          </a:p>
          <a:p>
            <a:pPr eaLnBrk="1" hangingPunct="1"/>
            <a:r>
              <a:rPr lang="en-US" dirty="0" smtClean="0">
                <a:latin typeface="Arial" pitchFamily="34" charset="0"/>
              </a:rPr>
              <a:t>It is a question that all of us who work so hard toward culture change and person-directed care need to consider.  For, until we do, we will be forever trapped in an organizational design that stifles all of our efforts toward creating a truly human community.</a:t>
            </a:r>
          </a:p>
        </p:txBody>
      </p:sp>
      <p:sp>
        <p:nvSpPr>
          <p:cNvPr id="40964" name="Slide Number Placeholder 3"/>
          <p:cNvSpPr>
            <a:spLocks noGrp="1"/>
          </p:cNvSpPr>
          <p:nvPr>
            <p:ph type="sldNum" sz="quarter" idx="5"/>
          </p:nvPr>
        </p:nvSpPr>
        <p:spPr>
          <a:noFill/>
        </p:spPr>
        <p:txBody>
          <a:bodyPr/>
          <a:lstStyle/>
          <a:p>
            <a:fld id="{C95754FF-650F-4B36-BC36-7B5167A1A818}" type="slidenum">
              <a:rPr lang="ru-RU" smtClean="0">
                <a:latin typeface="Arial" pitchFamily="34" charset="0"/>
              </a:rPr>
              <a:pPr/>
              <a:t>14</a:t>
            </a:fld>
            <a:endParaRPr lang="ru-RU"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41988" name="Slide Number Placeholder 3"/>
          <p:cNvSpPr>
            <a:spLocks noGrp="1"/>
          </p:cNvSpPr>
          <p:nvPr>
            <p:ph type="sldNum" sz="quarter" idx="5"/>
          </p:nvPr>
        </p:nvSpPr>
        <p:spPr>
          <a:noFill/>
        </p:spPr>
        <p:txBody>
          <a:bodyPr/>
          <a:lstStyle/>
          <a:p>
            <a:fld id="{CB28EB20-BC29-479E-8EF8-179BC71ACE35}" type="slidenum">
              <a:rPr lang="ru-RU" smtClean="0">
                <a:latin typeface="Arial" pitchFamily="34" charset="0"/>
              </a:rPr>
              <a:pPr/>
              <a:t>15</a:t>
            </a:fld>
            <a:endParaRPr lang="ru-RU"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latin typeface="Arial" pitchFamily="34" charset="0"/>
            </a:endParaRPr>
          </a:p>
        </p:txBody>
      </p:sp>
      <p:sp>
        <p:nvSpPr>
          <p:cNvPr id="43012" name="Slide Number Placeholder 3"/>
          <p:cNvSpPr>
            <a:spLocks noGrp="1"/>
          </p:cNvSpPr>
          <p:nvPr>
            <p:ph type="sldNum" sz="quarter" idx="5"/>
          </p:nvPr>
        </p:nvSpPr>
        <p:spPr>
          <a:noFill/>
        </p:spPr>
        <p:txBody>
          <a:bodyPr/>
          <a:lstStyle/>
          <a:p>
            <a:fld id="{415ABBFD-0A1C-46BA-B641-255083FCAA7C}" type="slidenum">
              <a:rPr lang="ru-RU" smtClean="0">
                <a:latin typeface="Arial" pitchFamily="34" charset="0"/>
              </a:rPr>
              <a:pPr/>
              <a:t>16</a:t>
            </a:fld>
            <a:endParaRPr lang="ru-RU"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44036" name="Slide Number Placeholder 3"/>
          <p:cNvSpPr>
            <a:spLocks noGrp="1"/>
          </p:cNvSpPr>
          <p:nvPr>
            <p:ph type="sldNum" sz="quarter" idx="5"/>
          </p:nvPr>
        </p:nvSpPr>
        <p:spPr>
          <a:noFill/>
        </p:spPr>
        <p:txBody>
          <a:bodyPr/>
          <a:lstStyle/>
          <a:p>
            <a:fld id="{F88CFA71-572B-4013-9391-1758E46CC740}" type="slidenum">
              <a:rPr lang="ru-RU" smtClean="0">
                <a:latin typeface="Arial" pitchFamily="34" charset="0"/>
              </a:rPr>
              <a:pPr/>
              <a:t>17</a:t>
            </a:fld>
            <a:endParaRPr lang="ru-RU"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45060" name="Slide Number Placeholder 3"/>
          <p:cNvSpPr>
            <a:spLocks noGrp="1"/>
          </p:cNvSpPr>
          <p:nvPr>
            <p:ph type="sldNum" sz="quarter" idx="5"/>
          </p:nvPr>
        </p:nvSpPr>
        <p:spPr>
          <a:noFill/>
        </p:spPr>
        <p:txBody>
          <a:bodyPr/>
          <a:lstStyle/>
          <a:p>
            <a:fld id="{856AFE35-B2DA-411F-9D56-A94B17F13469}" type="slidenum">
              <a:rPr lang="ru-RU" smtClean="0">
                <a:latin typeface="Arial" pitchFamily="34" charset="0"/>
              </a:rPr>
              <a:pPr/>
              <a:t>18</a:t>
            </a:fld>
            <a:endParaRPr lang="ru-RU"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latin typeface="Arial" pitchFamily="34" charset="0"/>
            </a:endParaRPr>
          </a:p>
        </p:txBody>
      </p:sp>
      <p:sp>
        <p:nvSpPr>
          <p:cNvPr id="46084" name="Slide Number Placeholder 3"/>
          <p:cNvSpPr>
            <a:spLocks noGrp="1"/>
          </p:cNvSpPr>
          <p:nvPr>
            <p:ph type="sldNum" sz="quarter" idx="5"/>
          </p:nvPr>
        </p:nvSpPr>
        <p:spPr>
          <a:noFill/>
        </p:spPr>
        <p:txBody>
          <a:bodyPr/>
          <a:lstStyle/>
          <a:p>
            <a:fld id="{59927AF5-47CB-4999-917E-D515F5E56CB0}" type="slidenum">
              <a:rPr lang="ru-RU" smtClean="0">
                <a:latin typeface="Arial" pitchFamily="34" charset="0"/>
              </a:rPr>
              <a:pPr/>
              <a:t>19</a:t>
            </a:fld>
            <a:endParaRPr lang="ru-RU"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r>
              <a:rPr lang="en-US" dirty="0" smtClean="0">
                <a:latin typeface="Arial" pitchFamily="34" charset="0"/>
              </a:rPr>
              <a:t>Although there is no regulation telling them to do so, almost all of the 16,000 + nursing homes and over 5800 hospitals in the</a:t>
            </a:r>
            <a:r>
              <a:rPr lang="en-US" baseline="0" dirty="0" smtClean="0">
                <a:latin typeface="Arial" pitchFamily="34" charset="0"/>
              </a:rPr>
              <a:t> U.S. have organized their work similar to military brigades.  They have pyramidal hierarchies where all decision-making authority is held in the upper most echelons of the organizations, and those few people get to filter decision-making authority down as they see fit.  The assumption in these types of organizational architectures is that the people who receive services from these organizations must bend to the will of the organization.  They are compelled to fit into the organization’s schedules and routines and adhere to their policies and procedures.  These organizations have a robust chain of command where any divergence from the schedules or policies must make its way to the highest levels in the organization to get approval.  Therefore, change is discouraged, and anyone who does not conform is seen as non-compliant. These organizations also utilize a departmental approach to the delivery of care.  There is the nursing department, the dietary department, the housekeeping and laundry departments, the activity departments, and so on. Each of these departments has a department manager and all of the accountabilities in the organization go up this department silo to this department head. So, I may be work along side you and you are accountable to this person and I am accountable to someone else.  And those people are not around.  They are in their offices, trying to hire people who want to work in this kind of organization!</a:t>
            </a:r>
          </a:p>
          <a:p>
            <a:pPr eaLnBrk="1" hangingPunct="1"/>
            <a:r>
              <a:rPr lang="en-US" baseline="0" dirty="0" smtClean="0">
                <a:latin typeface="Arial" pitchFamily="34" charset="0"/>
              </a:rPr>
              <a:t>What we do know is that organizational designs are purposeful interventions that actually shape and influence human behavior.  </a:t>
            </a:r>
            <a:endParaRPr lang="en-US" dirty="0" smtClean="0">
              <a:latin typeface="Arial" pitchFamily="34" charset="0"/>
            </a:endParaRPr>
          </a:p>
        </p:txBody>
      </p:sp>
      <p:sp>
        <p:nvSpPr>
          <p:cNvPr id="32772" name="Slide Number Placeholder 3"/>
          <p:cNvSpPr>
            <a:spLocks noGrp="1"/>
          </p:cNvSpPr>
          <p:nvPr>
            <p:ph type="sldNum" sz="quarter" idx="5"/>
          </p:nvPr>
        </p:nvSpPr>
        <p:spPr>
          <a:noFill/>
        </p:spPr>
        <p:txBody>
          <a:bodyPr/>
          <a:lstStyle/>
          <a:p>
            <a:fld id="{1EE481B4-45E2-429A-AA53-D57673432B76}" type="slidenum">
              <a:rPr lang="ru-RU" smtClean="0">
                <a:latin typeface="Arial" pitchFamily="34" charset="0"/>
              </a:rPr>
              <a:pPr/>
              <a:t>2</a:t>
            </a:fld>
            <a:endParaRPr lang="ru-RU"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latin typeface="Arial" pitchFamily="34" charset="0"/>
            </a:endParaRPr>
          </a:p>
        </p:txBody>
      </p:sp>
      <p:sp>
        <p:nvSpPr>
          <p:cNvPr id="47108" name="Slide Number Placeholder 3"/>
          <p:cNvSpPr>
            <a:spLocks noGrp="1"/>
          </p:cNvSpPr>
          <p:nvPr>
            <p:ph type="sldNum" sz="quarter" idx="5"/>
          </p:nvPr>
        </p:nvSpPr>
        <p:spPr>
          <a:noFill/>
        </p:spPr>
        <p:txBody>
          <a:bodyPr/>
          <a:lstStyle/>
          <a:p>
            <a:fld id="{8B71CE3F-8342-440A-AD12-53903354E6C0}" type="slidenum">
              <a:rPr lang="ru-RU" smtClean="0">
                <a:latin typeface="Arial" pitchFamily="34" charset="0"/>
              </a:rPr>
              <a:pPr/>
              <a:t>20</a:t>
            </a:fld>
            <a:endParaRPr lang="ru-RU"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latin typeface="Arial" pitchFamily="34" charset="0"/>
            </a:endParaRPr>
          </a:p>
        </p:txBody>
      </p:sp>
      <p:sp>
        <p:nvSpPr>
          <p:cNvPr id="48132" name="Slide Number Placeholder 3"/>
          <p:cNvSpPr>
            <a:spLocks noGrp="1"/>
          </p:cNvSpPr>
          <p:nvPr>
            <p:ph type="sldNum" sz="quarter" idx="5"/>
          </p:nvPr>
        </p:nvSpPr>
        <p:spPr>
          <a:noFill/>
        </p:spPr>
        <p:txBody>
          <a:bodyPr/>
          <a:lstStyle/>
          <a:p>
            <a:fld id="{88980841-5727-467C-943C-B85F8936E112}" type="slidenum">
              <a:rPr lang="ru-RU" smtClean="0">
                <a:latin typeface="Arial" pitchFamily="34" charset="0"/>
              </a:rPr>
              <a:pPr/>
              <a:t>21</a:t>
            </a:fld>
            <a:endParaRPr lang="ru-RU"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latin typeface="Arial" pitchFamily="34" charset="0"/>
            </a:endParaRPr>
          </a:p>
        </p:txBody>
      </p:sp>
      <p:sp>
        <p:nvSpPr>
          <p:cNvPr id="48132" name="Slide Number Placeholder 3"/>
          <p:cNvSpPr>
            <a:spLocks noGrp="1"/>
          </p:cNvSpPr>
          <p:nvPr>
            <p:ph type="sldNum" sz="quarter" idx="5"/>
          </p:nvPr>
        </p:nvSpPr>
        <p:spPr>
          <a:noFill/>
        </p:spPr>
        <p:txBody>
          <a:bodyPr/>
          <a:lstStyle/>
          <a:p>
            <a:fld id="{88980841-5727-467C-943C-B85F8936E112}" type="slidenum">
              <a:rPr lang="ru-RU" smtClean="0">
                <a:latin typeface="Arial" pitchFamily="34" charset="0"/>
              </a:rPr>
              <a:pPr/>
              <a:t>22</a:t>
            </a:fld>
            <a:endParaRPr lang="ru-RU"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Arial" pitchFamily="34" charset="0"/>
            </a:endParaRPr>
          </a:p>
        </p:txBody>
      </p:sp>
      <p:sp>
        <p:nvSpPr>
          <p:cNvPr id="49156" name="Slide Number Placeholder 3"/>
          <p:cNvSpPr>
            <a:spLocks noGrp="1"/>
          </p:cNvSpPr>
          <p:nvPr>
            <p:ph type="sldNum" sz="quarter" idx="5"/>
          </p:nvPr>
        </p:nvSpPr>
        <p:spPr>
          <a:noFill/>
        </p:spPr>
        <p:txBody>
          <a:bodyPr/>
          <a:lstStyle/>
          <a:p>
            <a:fld id="{7A8DB5BB-205A-4BA2-8F9D-195706CB3B76}" type="slidenum">
              <a:rPr lang="ru-RU" smtClean="0">
                <a:latin typeface="Arial" pitchFamily="34" charset="0"/>
              </a:rPr>
              <a:pPr/>
              <a:t>23</a:t>
            </a:fld>
            <a:endParaRPr lang="ru-RU"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50180" name="Slide Number Placeholder 3"/>
          <p:cNvSpPr>
            <a:spLocks noGrp="1"/>
          </p:cNvSpPr>
          <p:nvPr>
            <p:ph type="sldNum" sz="quarter" idx="5"/>
          </p:nvPr>
        </p:nvSpPr>
        <p:spPr>
          <a:noFill/>
        </p:spPr>
        <p:txBody>
          <a:bodyPr/>
          <a:lstStyle/>
          <a:p>
            <a:fld id="{8E2768C2-0001-4CE7-BB82-3F03B3BAA200}" type="slidenum">
              <a:rPr lang="ru-RU" smtClean="0">
                <a:latin typeface="Arial" pitchFamily="34" charset="0"/>
              </a:rPr>
              <a:pPr/>
              <a:t>24</a:t>
            </a:fld>
            <a:endParaRPr lang="ru-RU"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Arial" pitchFamily="34" charset="0"/>
            </a:endParaRPr>
          </a:p>
        </p:txBody>
      </p:sp>
      <p:sp>
        <p:nvSpPr>
          <p:cNvPr id="51204" name="Slide Number Placeholder 3"/>
          <p:cNvSpPr>
            <a:spLocks noGrp="1"/>
          </p:cNvSpPr>
          <p:nvPr>
            <p:ph type="sldNum" sz="quarter" idx="5"/>
          </p:nvPr>
        </p:nvSpPr>
        <p:spPr>
          <a:noFill/>
        </p:spPr>
        <p:txBody>
          <a:bodyPr/>
          <a:lstStyle/>
          <a:p>
            <a:fld id="{5E2BA06F-F939-4ED5-A7A6-A51816DF72DC}" type="slidenum">
              <a:rPr lang="ru-RU" smtClean="0">
                <a:latin typeface="Arial" pitchFamily="34" charset="0"/>
              </a:rPr>
              <a:pPr/>
              <a:t>25</a:t>
            </a:fld>
            <a:endParaRPr lang="ru-RU"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latin typeface="Arial" pitchFamily="34" charset="0"/>
            </a:endParaRPr>
          </a:p>
        </p:txBody>
      </p:sp>
      <p:sp>
        <p:nvSpPr>
          <p:cNvPr id="52228" name="Slide Number Placeholder 3"/>
          <p:cNvSpPr>
            <a:spLocks noGrp="1"/>
          </p:cNvSpPr>
          <p:nvPr>
            <p:ph type="sldNum" sz="quarter" idx="5"/>
          </p:nvPr>
        </p:nvSpPr>
        <p:spPr>
          <a:noFill/>
        </p:spPr>
        <p:txBody>
          <a:bodyPr/>
          <a:lstStyle/>
          <a:p>
            <a:fld id="{ECE10CBB-29F5-494E-A1B1-C441AD60EAE8}" type="slidenum">
              <a:rPr lang="ru-RU" smtClean="0">
                <a:latin typeface="Arial" pitchFamily="34" charset="0"/>
              </a:rPr>
              <a:pPr/>
              <a:t>26</a:t>
            </a:fld>
            <a:endParaRPr lang="ru-RU"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F3C58E-6DD5-4E89-A3AE-3633FFB924E4}" type="slidenum">
              <a:rPr lang="ru-RU" smtClean="0"/>
              <a:pPr/>
              <a:t>27</a:t>
            </a:fld>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latin typeface="Arial" pitchFamily="34" charset="0"/>
            </a:endParaRPr>
          </a:p>
        </p:txBody>
      </p:sp>
      <p:sp>
        <p:nvSpPr>
          <p:cNvPr id="53252" name="Slide Number Placeholder 3"/>
          <p:cNvSpPr>
            <a:spLocks noGrp="1"/>
          </p:cNvSpPr>
          <p:nvPr>
            <p:ph type="sldNum" sz="quarter" idx="5"/>
          </p:nvPr>
        </p:nvSpPr>
        <p:spPr>
          <a:noFill/>
        </p:spPr>
        <p:txBody>
          <a:bodyPr/>
          <a:lstStyle/>
          <a:p>
            <a:fld id="{53351026-D5C8-4886-8C8A-6E0F9F11760A}" type="slidenum">
              <a:rPr lang="ru-RU" smtClean="0">
                <a:latin typeface="Arial" pitchFamily="34" charset="0"/>
              </a:rPr>
              <a:pPr/>
              <a:t>28</a:t>
            </a:fld>
            <a:endParaRPr lang="ru-RU"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F3C58E-6DD5-4E89-A3AE-3633FFB924E4}" type="slidenum">
              <a:rPr lang="ru-RU" smtClean="0"/>
              <a:pPr/>
              <a:t>29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r>
              <a:rPr lang="en-US" dirty="0" smtClean="0">
                <a:latin typeface="Arial" pitchFamily="34" charset="0"/>
              </a:rPr>
              <a:t>And this type of organizational structure has created the oddest of ethos.  Here we have some of the most caring people in the world working</a:t>
            </a:r>
            <a:r>
              <a:rPr lang="en-US" baseline="0" dirty="0" smtClean="0">
                <a:latin typeface="Arial" pitchFamily="34" charset="0"/>
              </a:rPr>
              <a:t> in our care communities, and they have some of the </a:t>
            </a:r>
            <a:r>
              <a:rPr lang="en-US" dirty="0" smtClean="0"/>
              <a:t>strang</a:t>
            </a:r>
            <a:r>
              <a:rPr lang="en-US" baseline="0" dirty="0" smtClean="0">
                <a:latin typeface="Arial" pitchFamily="34" charset="0"/>
              </a:rPr>
              <a:t>est behaviors.  We now know that the institutional model ethos has largely been shaped by the organizational structure we have all adopted because we know that human behavior is shaped more by context than character.  We tend to think of character as this all encompassing thing – that if you are person of good character then you will always behave in a certain way and if you are a person of low character you will always behave another way.  But the truth that behavioral scientists will tell you is that most of the time our behavior is a result of context rather than character.  So we have to look at he context we have created through our organizational design if we want to change behavior which is the very definition of culture change – changing the way we do things.</a:t>
            </a:r>
            <a:endParaRPr lang="en-US" dirty="0" smtClean="0">
              <a:latin typeface="Arial" pitchFamily="34" charset="0"/>
            </a:endParaRPr>
          </a:p>
        </p:txBody>
      </p:sp>
      <p:sp>
        <p:nvSpPr>
          <p:cNvPr id="33796" name="Slide Number Placeholder 3"/>
          <p:cNvSpPr>
            <a:spLocks noGrp="1"/>
          </p:cNvSpPr>
          <p:nvPr>
            <p:ph type="sldNum" sz="quarter" idx="5"/>
          </p:nvPr>
        </p:nvSpPr>
        <p:spPr>
          <a:noFill/>
        </p:spPr>
        <p:txBody>
          <a:bodyPr/>
          <a:lstStyle/>
          <a:p>
            <a:fld id="{275B9E55-8FE7-440C-B02D-63AB45B72716}" type="slidenum">
              <a:rPr lang="ru-RU" smtClean="0">
                <a:latin typeface="Arial" pitchFamily="34" charset="0"/>
              </a:rPr>
              <a:pPr/>
              <a:t>3</a:t>
            </a:fld>
            <a:endParaRPr lang="ru-RU"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latin typeface="Arial" pitchFamily="34" charset="0"/>
            </a:endParaRPr>
          </a:p>
        </p:txBody>
      </p:sp>
      <p:sp>
        <p:nvSpPr>
          <p:cNvPr id="54276" name="Slide Number Placeholder 3"/>
          <p:cNvSpPr>
            <a:spLocks noGrp="1"/>
          </p:cNvSpPr>
          <p:nvPr>
            <p:ph type="sldNum" sz="quarter" idx="5"/>
          </p:nvPr>
        </p:nvSpPr>
        <p:spPr>
          <a:noFill/>
        </p:spPr>
        <p:txBody>
          <a:bodyPr/>
          <a:lstStyle/>
          <a:p>
            <a:fld id="{F4245491-3D29-4C48-96E0-43AAC340C609}" type="slidenum">
              <a:rPr lang="ru-RU" smtClean="0">
                <a:latin typeface="Arial" pitchFamily="34" charset="0"/>
              </a:rPr>
              <a:pPr/>
              <a:t>30</a:t>
            </a:fld>
            <a:endParaRPr lang="ru-RU"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latin typeface="Arial" pitchFamily="34" charset="0"/>
            </a:endParaRPr>
          </a:p>
        </p:txBody>
      </p:sp>
      <p:sp>
        <p:nvSpPr>
          <p:cNvPr id="55300" name="Slide Number Placeholder 3"/>
          <p:cNvSpPr>
            <a:spLocks noGrp="1"/>
          </p:cNvSpPr>
          <p:nvPr>
            <p:ph type="sldNum" sz="quarter" idx="5"/>
          </p:nvPr>
        </p:nvSpPr>
        <p:spPr>
          <a:noFill/>
        </p:spPr>
        <p:txBody>
          <a:bodyPr/>
          <a:lstStyle/>
          <a:p>
            <a:fld id="{CF7716FA-86EB-496F-A53C-45FDCD03C002}" type="slidenum">
              <a:rPr lang="ru-RU" smtClean="0">
                <a:latin typeface="Arial" pitchFamily="34" charset="0"/>
              </a:rPr>
              <a:pPr/>
              <a:t>31</a:t>
            </a:fld>
            <a:endParaRPr lang="ru-RU"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DDFBDD0F-A3D8-47CA-9742-403C16DDF277}" type="slidenum">
              <a:rPr lang="ru-RU" smtClean="0">
                <a:latin typeface="Arial" pitchFamily="34" charset="0"/>
              </a:rPr>
              <a:pPr/>
              <a:t>32</a:t>
            </a:fld>
            <a:endParaRPr lang="ru-RU"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3C58E-6DD5-4E89-A3AE-3633FFB924E4}" type="slidenum">
              <a:rPr lang="ru-RU" smtClean="0"/>
              <a:pPr/>
              <a:t>33</a:t>
            </a:fld>
            <a:endParaRPr lang="ru-RU"/>
          </a:p>
        </p:txBody>
      </p:sp>
    </p:spTree>
    <p:extLst>
      <p:ext uri="{BB962C8B-B14F-4D97-AF65-F5344CB8AC3E}">
        <p14:creationId xmlns:p14="http://schemas.microsoft.com/office/powerpoint/2010/main" val="26818702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3C58E-6DD5-4E89-A3AE-3633FFB924E4}" type="slidenum">
              <a:rPr lang="ru-RU" smtClean="0"/>
              <a:pPr/>
              <a:t>34</a:t>
            </a:fld>
            <a:endParaRPr lang="ru-RU"/>
          </a:p>
        </p:txBody>
      </p:sp>
    </p:spTree>
    <p:extLst>
      <p:ext uri="{BB962C8B-B14F-4D97-AF65-F5344CB8AC3E}">
        <p14:creationId xmlns:p14="http://schemas.microsoft.com/office/powerpoint/2010/main" val="3524273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latin typeface="Arial" pitchFamily="34" charset="0"/>
            </a:endParaRPr>
          </a:p>
        </p:txBody>
      </p:sp>
      <p:sp>
        <p:nvSpPr>
          <p:cNvPr id="57348" name="Slide Number Placeholder 3"/>
          <p:cNvSpPr>
            <a:spLocks noGrp="1"/>
          </p:cNvSpPr>
          <p:nvPr>
            <p:ph type="sldNum" sz="quarter" idx="5"/>
          </p:nvPr>
        </p:nvSpPr>
        <p:spPr>
          <a:noFill/>
        </p:spPr>
        <p:txBody>
          <a:bodyPr/>
          <a:lstStyle/>
          <a:p>
            <a:fld id="{3060237C-FE6B-44A8-80FB-EB7A9719B6D6}" type="slidenum">
              <a:rPr lang="ru-RU" smtClean="0">
                <a:latin typeface="Arial" pitchFamily="34" charset="0"/>
              </a:rPr>
              <a:pPr/>
              <a:t>35</a:t>
            </a:fld>
            <a:endParaRPr lang="ru-RU"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F3C58E-6DD5-4E89-A3AE-3633FFB924E4}" type="slidenum">
              <a:rPr lang="ru-RU" smtClean="0"/>
              <a:pPr/>
              <a:t>36</a:t>
            </a:fld>
            <a:endParaRPr lang="ru-R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F3C58E-6DD5-4E89-A3AE-3633FFB924E4}" type="slidenum">
              <a:rPr lang="ru-RU" smtClean="0"/>
              <a:pPr/>
              <a:t>37</a:t>
            </a:fld>
            <a:endParaRPr lang="ru-R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FF3C58E-6DD5-4E89-A3AE-3633FFB924E4}" type="slidenum">
              <a:rPr lang="ru-RU" smtClean="0"/>
              <a:pPr/>
              <a:t>38</a:t>
            </a:fld>
            <a:endParaRPr lang="ru-R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3C58E-6DD5-4E89-A3AE-3633FFB924E4}" type="slidenum">
              <a:rPr lang="ru-RU" smtClean="0"/>
              <a:pPr/>
              <a:t>39</a:t>
            </a:fld>
            <a:endParaRPr lang="ru-RU"/>
          </a:p>
        </p:txBody>
      </p:sp>
    </p:spTree>
    <p:extLst>
      <p:ext uri="{BB962C8B-B14F-4D97-AF65-F5344CB8AC3E}">
        <p14:creationId xmlns:p14="http://schemas.microsoft.com/office/powerpoint/2010/main" val="3668265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r>
              <a:rPr lang="en-US" dirty="0" smtClean="0">
                <a:latin typeface="Arial" pitchFamily="34" charset="0"/>
              </a:rPr>
              <a:t>If you are ever frustrated with your staff’s behavior or ever wonder why they behave in an institutional way – here is the culprit.  It is the very organizational design we have all used for years. It is why I can go into any nursing home in the world that has this same organizational design and find some of the same behaviors.  What are some of the behaviors that have been shaped by this design?</a:t>
            </a:r>
          </a:p>
        </p:txBody>
      </p:sp>
      <p:sp>
        <p:nvSpPr>
          <p:cNvPr id="34820" name="Slide Number Placeholder 3"/>
          <p:cNvSpPr>
            <a:spLocks noGrp="1"/>
          </p:cNvSpPr>
          <p:nvPr>
            <p:ph type="sldNum" sz="quarter" idx="5"/>
          </p:nvPr>
        </p:nvSpPr>
        <p:spPr>
          <a:noFill/>
        </p:spPr>
        <p:txBody>
          <a:bodyPr/>
          <a:lstStyle/>
          <a:p>
            <a:fld id="{A1F8AD4F-066D-4020-93DC-4FF714C1F39B}" type="slidenum">
              <a:rPr lang="ru-RU" smtClean="0">
                <a:latin typeface="Arial" pitchFamily="34" charset="0"/>
              </a:rPr>
              <a:pPr/>
              <a:t>4</a:t>
            </a:fld>
            <a:endParaRPr lang="ru-RU"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type of organizational design has created and institutional context that has shaped many behaviors we don’t like or understand.  Here are just a few.</a:t>
            </a:r>
          </a:p>
          <a:p>
            <a:r>
              <a:rPr lang="en-US" dirty="0" smtClean="0"/>
              <a:t> Because we have used a top-down hierarchy when a resident asks a CNA for something that is not part of the planned schedule or routine – in many cases this is the answer they will get.</a:t>
            </a:r>
          </a:p>
          <a:p>
            <a:r>
              <a:rPr lang="en-US" dirty="0" smtClean="0"/>
              <a:t>Because we use a departmental approach to care, when  a manager asks a housekeeper to help get a resident to the dining room, this is what she might hear.</a:t>
            </a:r>
          </a:p>
          <a:p>
            <a:r>
              <a:rPr lang="en-US" dirty="0" smtClean="0"/>
              <a:t>Because we rotate state when a nurse asks a CNA to answer a call light, she might here this.</a:t>
            </a:r>
          </a:p>
          <a:p>
            <a:r>
              <a:rPr lang="en-US" dirty="0" smtClean="0"/>
              <a:t>Because we have divided the labor into shifts, day shift always blames night shift, evening shift blames day shift and night shift blames the evening shift.  Round and round it goes in a never-ending cycle of endemic unmitigated conflict.</a:t>
            </a:r>
          </a:p>
          <a:p>
            <a:r>
              <a:rPr lang="en-US" dirty="0" smtClean="0"/>
              <a:t>And because we have a punitive culture from </a:t>
            </a:r>
            <a:r>
              <a:rPr lang="en-US" dirty="0"/>
              <a:t>W</a:t>
            </a:r>
            <a:r>
              <a:rPr lang="en-US" dirty="0" smtClean="0"/>
              <a:t>ashington DC down to the charge nurse on the evening shift, people do not admit mistakes or take responsibility for errors, and we get excuses instead of solutions.</a:t>
            </a:r>
          </a:p>
          <a:p>
            <a:r>
              <a:rPr lang="en-US" dirty="0" smtClean="0"/>
              <a:t>Does this sound familiar?</a:t>
            </a:r>
            <a:endParaRPr lang="en-US" dirty="0"/>
          </a:p>
        </p:txBody>
      </p:sp>
      <p:sp>
        <p:nvSpPr>
          <p:cNvPr id="4" name="Slide Number Placeholder 3"/>
          <p:cNvSpPr>
            <a:spLocks noGrp="1"/>
          </p:cNvSpPr>
          <p:nvPr>
            <p:ph type="sldNum" sz="quarter" idx="10"/>
          </p:nvPr>
        </p:nvSpPr>
        <p:spPr/>
        <p:txBody>
          <a:bodyPr/>
          <a:lstStyle/>
          <a:p>
            <a:fld id="{4FF3C58E-6DD5-4E89-A3AE-3633FFB924E4}" type="slidenum">
              <a:rPr lang="ru-RU" smtClean="0"/>
              <a:pPr/>
              <a:t>5</a:t>
            </a:fld>
            <a:endParaRPr lang="ru-RU"/>
          </a:p>
        </p:txBody>
      </p:sp>
    </p:spTree>
    <p:extLst>
      <p:ext uri="{BB962C8B-B14F-4D97-AF65-F5344CB8AC3E}">
        <p14:creationId xmlns:p14="http://schemas.microsoft.com/office/powerpoint/2010/main" val="3372529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latin typeface="Arial" pitchFamily="34" charset="0"/>
              </a:rPr>
              <a:t>This organizational design has created a series of constituencies that pit us against each other – See if any of these sound familiar…</a:t>
            </a:r>
          </a:p>
          <a:p>
            <a:endParaRPr lang="en-US" dirty="0"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AAA21669-0D13-461E-91B5-51BA915F19DE}" type="slidenum">
              <a:rPr lang="ru-RU" smtClean="0">
                <a:latin typeface="Arial" pitchFamily="34" charset="0"/>
              </a:rPr>
              <a:pPr/>
              <a:t>6</a:t>
            </a:fld>
            <a:endParaRPr lang="ru-RU"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dirty="0" smtClean="0">
                <a:latin typeface="Arial" pitchFamily="34" charset="0"/>
              </a:rPr>
              <a:t>Constituencies are groups of people who work to promote their own agenda often to the  detriment of people from other constituencies.</a:t>
            </a:r>
          </a:p>
          <a:p>
            <a:endParaRPr lang="en-US" dirty="0"/>
          </a:p>
          <a:p>
            <a:r>
              <a:rPr lang="en-US" dirty="0" smtClean="0">
                <a:latin typeface="Arial" pitchFamily="34" charset="0"/>
              </a:rPr>
              <a:t>What we need is an organizational design that will help us come out of our constituencies and come into COMMUNITY&gt;</a:t>
            </a:r>
          </a:p>
          <a:p>
            <a:endParaRPr lang="en-US" dirty="0"/>
          </a:p>
          <a:p>
            <a:r>
              <a:rPr lang="en-US" dirty="0" smtClean="0"/>
              <a:t>Up until the last 150 years or so, human beings have been living, working and aging in community.  It is this kind of interdependence and cooperation that has made our species successful.  But the institutional model organizes work in such a way that it destroys relationships and community instead of creating and enhancing them.</a:t>
            </a:r>
            <a:endParaRPr lang="en-US" dirty="0" smtClean="0">
              <a:latin typeface="Arial" pitchFamily="34" charset="0"/>
            </a:endParaRPr>
          </a:p>
        </p:txBody>
      </p:sp>
      <p:sp>
        <p:nvSpPr>
          <p:cNvPr id="36868" name="Slide Number Placeholder 3"/>
          <p:cNvSpPr>
            <a:spLocks noGrp="1"/>
          </p:cNvSpPr>
          <p:nvPr>
            <p:ph type="sldNum" sz="quarter" idx="5"/>
          </p:nvPr>
        </p:nvSpPr>
        <p:spPr>
          <a:noFill/>
        </p:spPr>
        <p:txBody>
          <a:bodyPr/>
          <a:lstStyle/>
          <a:p>
            <a:fld id="{1FC56386-C9BA-4E4F-90DE-3839A5AB931F}" type="slidenum">
              <a:rPr lang="ru-RU" smtClean="0">
                <a:latin typeface="Arial" pitchFamily="34" charset="0"/>
              </a:rPr>
              <a:pPr/>
              <a:t>7</a:t>
            </a:fld>
            <a:endParaRPr lang="ru-RU"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AAA21669-0D13-461E-91B5-51BA915F19DE}" type="slidenum">
              <a:rPr lang="ru-RU" smtClean="0">
                <a:latin typeface="Arial" pitchFamily="34" charset="0"/>
              </a:rPr>
              <a:pPr/>
              <a:t>8</a:t>
            </a:fld>
            <a:endParaRPr lang="ru-RU"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dirty="0" smtClean="0">
                <a:latin typeface="Arial" pitchFamily="34" charset="0"/>
              </a:rPr>
              <a:t>Coming out of our constituencies and coming into community begins with the formal leadership recognizing that  the institutional culture we don’t like has largely been created by the organizational designs we have adopted.</a:t>
            </a:r>
          </a:p>
          <a:p>
            <a:r>
              <a:rPr lang="en-US" dirty="0" smtClean="0"/>
              <a:t>In the early 1900’s, Frederick Taylor devised a management system call Scientific Management.  A key component of Scientific Management was the division of labor, where we take all the tasks that must be accomplished and divide them up into small chunks.  This is where workers would do one small task over and over again, day in and day out.  This was supposed to create efficiency in the manufacturing plants. </a:t>
            </a:r>
          </a:p>
        </p:txBody>
      </p:sp>
      <p:sp>
        <p:nvSpPr>
          <p:cNvPr id="37892" name="Slide Number Placeholder 3"/>
          <p:cNvSpPr>
            <a:spLocks noGrp="1"/>
          </p:cNvSpPr>
          <p:nvPr>
            <p:ph type="sldNum" sz="quarter" idx="5"/>
          </p:nvPr>
        </p:nvSpPr>
        <p:spPr>
          <a:noFill/>
        </p:spPr>
        <p:txBody>
          <a:bodyPr/>
          <a:lstStyle/>
          <a:p>
            <a:fld id="{A3D5E7DC-ADE7-4EF1-B019-025D6488953A}" type="slidenum">
              <a:rPr lang="ru-RU" smtClean="0">
                <a:latin typeface="Arial" pitchFamily="34" charset="0"/>
              </a:rPr>
              <a:pPr/>
              <a:t>9</a:t>
            </a:fld>
            <a:endParaRPr lang="ru-RU"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88925" y="3140075"/>
            <a:ext cx="7162800" cy="1109663"/>
          </a:xfrm>
        </p:spPr>
        <p:txBody>
          <a:bodyPr/>
          <a:lstStyle>
            <a:lvl1pPr>
              <a:defRPr sz="3200"/>
            </a:lvl1pPr>
          </a:lstStyle>
          <a:p>
            <a:r>
              <a:rPr lang="en-US" smtClean="0"/>
              <a:t>Click to edit Master title style</a:t>
            </a:r>
            <a:endParaRPr lang="ru-RU"/>
          </a:p>
        </p:txBody>
      </p:sp>
      <p:sp>
        <p:nvSpPr>
          <p:cNvPr id="5123" name="Rectangle 3"/>
          <p:cNvSpPr>
            <a:spLocks noGrp="1" noChangeArrowheads="1"/>
          </p:cNvSpPr>
          <p:nvPr>
            <p:ph type="subTitle" idx="1"/>
          </p:nvPr>
        </p:nvSpPr>
        <p:spPr>
          <a:xfrm>
            <a:off x="288925" y="4027488"/>
            <a:ext cx="7162800" cy="696912"/>
          </a:xfrm>
        </p:spPr>
        <p:txBody>
          <a:bodyPr/>
          <a:lstStyle>
            <a:lvl1pPr marL="0" indent="0">
              <a:buFontTx/>
              <a:buNone/>
              <a:defRPr sz="2400" b="1">
                <a:solidFill>
                  <a:schemeClr val="bg1"/>
                </a:solidFill>
              </a:defRPr>
            </a:lvl1pPr>
          </a:lstStyle>
          <a:p>
            <a:r>
              <a:rPr lang="en-US" smtClean="0"/>
              <a:t>Click to edit Master subtitle style</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0388" y="400050"/>
            <a:ext cx="1909762" cy="59832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6338" y="400050"/>
            <a:ext cx="5581650" cy="5983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6338" y="1557338"/>
            <a:ext cx="3744912" cy="482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73650" y="1557338"/>
            <a:ext cx="3746500" cy="482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7450" y="400050"/>
            <a:ext cx="7559675"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ru-RU" smtClean="0"/>
          </a:p>
        </p:txBody>
      </p:sp>
      <p:sp>
        <p:nvSpPr>
          <p:cNvPr id="1027" name="Rectangle 3"/>
          <p:cNvSpPr>
            <a:spLocks noGrp="1" noChangeArrowheads="1"/>
          </p:cNvSpPr>
          <p:nvPr>
            <p:ph type="body" idx="1"/>
          </p:nvPr>
        </p:nvSpPr>
        <p:spPr bwMode="auto">
          <a:xfrm>
            <a:off x="1176338" y="1557338"/>
            <a:ext cx="7643812" cy="482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3600" b="1">
          <a:solidFill>
            <a:schemeClr val="bg1"/>
          </a:solidFill>
          <a:latin typeface="Arial" pitchFamily="34" charset="0"/>
        </a:defRPr>
      </a:lvl2pPr>
      <a:lvl3pPr algn="l" rtl="0" eaLnBrk="1" fontAlgn="base" hangingPunct="1">
        <a:spcBef>
          <a:spcPct val="0"/>
        </a:spcBef>
        <a:spcAft>
          <a:spcPct val="0"/>
        </a:spcAft>
        <a:defRPr sz="3600" b="1">
          <a:solidFill>
            <a:schemeClr val="bg1"/>
          </a:solidFill>
          <a:latin typeface="Arial" pitchFamily="34" charset="0"/>
        </a:defRPr>
      </a:lvl3pPr>
      <a:lvl4pPr algn="l" rtl="0" eaLnBrk="1" fontAlgn="base" hangingPunct="1">
        <a:spcBef>
          <a:spcPct val="0"/>
        </a:spcBef>
        <a:spcAft>
          <a:spcPct val="0"/>
        </a:spcAft>
        <a:defRPr sz="3600" b="1">
          <a:solidFill>
            <a:schemeClr val="bg1"/>
          </a:solidFill>
          <a:latin typeface="Arial" pitchFamily="34" charset="0"/>
        </a:defRPr>
      </a:lvl4pPr>
      <a:lvl5pPr algn="l" rtl="0" eaLnBrk="1" fontAlgn="base" hangingPunct="1">
        <a:spcBef>
          <a:spcPct val="0"/>
        </a:spcBef>
        <a:spcAft>
          <a:spcPct val="0"/>
        </a:spcAft>
        <a:defRPr sz="3600" b="1">
          <a:solidFill>
            <a:schemeClr val="bg1"/>
          </a:solidFill>
          <a:latin typeface="Arial" pitchFamily="34" charset="0"/>
        </a:defRPr>
      </a:lvl5pPr>
      <a:lvl6pPr marL="457200" algn="l" rtl="0" eaLnBrk="1" fontAlgn="base" hangingPunct="1">
        <a:spcBef>
          <a:spcPct val="0"/>
        </a:spcBef>
        <a:spcAft>
          <a:spcPct val="0"/>
        </a:spcAft>
        <a:defRPr sz="3600" b="1">
          <a:solidFill>
            <a:schemeClr val="bg1"/>
          </a:solidFill>
          <a:latin typeface="Arial" pitchFamily="34" charset="0"/>
        </a:defRPr>
      </a:lvl6pPr>
      <a:lvl7pPr marL="914400" algn="l" rtl="0" eaLnBrk="1" fontAlgn="base" hangingPunct="1">
        <a:spcBef>
          <a:spcPct val="0"/>
        </a:spcBef>
        <a:spcAft>
          <a:spcPct val="0"/>
        </a:spcAft>
        <a:defRPr sz="3600" b="1">
          <a:solidFill>
            <a:schemeClr val="bg1"/>
          </a:solidFill>
          <a:latin typeface="Arial" pitchFamily="34" charset="0"/>
        </a:defRPr>
      </a:lvl7pPr>
      <a:lvl8pPr marL="1371600" algn="l" rtl="0" eaLnBrk="1" fontAlgn="base" hangingPunct="1">
        <a:spcBef>
          <a:spcPct val="0"/>
        </a:spcBef>
        <a:spcAft>
          <a:spcPct val="0"/>
        </a:spcAft>
        <a:defRPr sz="3600" b="1">
          <a:solidFill>
            <a:schemeClr val="bg1"/>
          </a:solidFill>
          <a:latin typeface="Arial" pitchFamily="34" charset="0"/>
        </a:defRPr>
      </a:lvl8pPr>
      <a:lvl9pPr marL="1828800" algn="l" rtl="0" eaLnBrk="1" fontAlgn="base" hangingPunct="1">
        <a:spcBef>
          <a:spcPct val="0"/>
        </a:spcBef>
        <a:spcAft>
          <a:spcPct val="0"/>
        </a:spcAft>
        <a:defRPr sz="3600" b="1">
          <a:solidFill>
            <a:schemeClr val="bg1"/>
          </a:solidFill>
          <a:latin typeface="Arial"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Word_Document1.docx"/></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package" Target="../embeddings/Microsoft_Word_Document2.docx"/></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8" name="Rectangle 12"/>
          <p:cNvSpPr>
            <a:spLocks noGrp="1" noChangeArrowheads="1"/>
          </p:cNvSpPr>
          <p:nvPr>
            <p:ph type="ctrTitle"/>
          </p:nvPr>
        </p:nvSpPr>
        <p:spPr>
          <a:xfrm>
            <a:off x="609600" y="609600"/>
            <a:ext cx="7848600" cy="1371600"/>
          </a:xfrm>
        </p:spPr>
        <p:txBody>
          <a:bodyPr/>
          <a:lstStyle/>
          <a:p>
            <a:pPr>
              <a:defRPr/>
            </a:pPr>
            <a:r>
              <a:rPr lang="en-US" dirty="0"/>
              <a:t>Redesigning the Organization: </a:t>
            </a:r>
            <a:r>
              <a:rPr lang="en-US" dirty="0" smtClean="0"/>
              <a:t/>
            </a:r>
            <a:br>
              <a:rPr lang="en-US" dirty="0" smtClean="0"/>
            </a:br>
            <a:r>
              <a:rPr lang="en-US" dirty="0" smtClean="0"/>
              <a:t>Tools </a:t>
            </a:r>
            <a:r>
              <a:rPr lang="en-US" dirty="0"/>
              <a:t>for Growing Self-Directed </a:t>
            </a:r>
            <a:r>
              <a:rPr lang="en-US" dirty="0" smtClean="0"/>
              <a:t>Teams</a:t>
            </a:r>
            <a:endParaRPr lang="en-US" dirty="0">
              <a:latin typeface="Tahoma" charset="0"/>
            </a:endParaRPr>
          </a:p>
        </p:txBody>
      </p:sp>
      <p:sp>
        <p:nvSpPr>
          <p:cNvPr id="34829" name="Rectangle 13"/>
          <p:cNvSpPr>
            <a:spLocks noGrp="1" noChangeArrowheads="1"/>
          </p:cNvSpPr>
          <p:nvPr>
            <p:ph type="subTitle" idx="1"/>
          </p:nvPr>
        </p:nvSpPr>
        <p:spPr>
          <a:xfrm>
            <a:off x="609600" y="2971800"/>
            <a:ext cx="7162800" cy="2057400"/>
          </a:xfrm>
        </p:spPr>
        <p:txBody>
          <a:bodyPr/>
          <a:lstStyle/>
          <a:p>
            <a:pPr eaLnBrk="1" hangingPunct="1">
              <a:defRPr/>
            </a:pPr>
            <a:r>
              <a:rPr lang="en-US" sz="2800" dirty="0" smtClean="0"/>
              <a:t>Nancy Fox</a:t>
            </a:r>
          </a:p>
          <a:p>
            <a:pPr eaLnBrk="1" hangingPunct="1">
              <a:defRPr/>
            </a:pPr>
            <a:r>
              <a:rPr lang="en-US" dirty="0" smtClean="0"/>
              <a:t>Vivage</a:t>
            </a:r>
          </a:p>
          <a:p>
            <a:pPr eaLnBrk="1" hangingPunct="1">
              <a:defRPr/>
            </a:pPr>
            <a:r>
              <a:rPr lang="en-US" sz="2800" dirty="0" smtClean="0"/>
              <a:t>Chris Perna</a:t>
            </a:r>
          </a:p>
          <a:p>
            <a:pPr eaLnBrk="1" hangingPunct="1">
              <a:defRPr/>
            </a:pPr>
            <a:r>
              <a:rPr lang="en-US" dirty="0" smtClean="0"/>
              <a:t>Eden Alternative</a:t>
            </a:r>
          </a:p>
          <a:p>
            <a:pPr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Meet Taylorasaurus Rex</a:t>
            </a:r>
          </a:p>
        </p:txBody>
      </p:sp>
      <p:pic>
        <p:nvPicPr>
          <p:cNvPr id="10243" name="Picture 2" descr="us Rex.gif"/>
          <p:cNvPicPr>
            <a:picLocks noChangeAspect="1"/>
          </p:cNvPicPr>
          <p:nvPr/>
        </p:nvPicPr>
        <p:blipFill>
          <a:blip r:embed="rId3" cstate="print"/>
          <a:srcRect/>
          <a:stretch>
            <a:fillRect/>
          </a:stretch>
        </p:blipFill>
        <p:spPr bwMode="auto">
          <a:xfrm>
            <a:off x="304800" y="1828800"/>
            <a:ext cx="3328988" cy="5029200"/>
          </a:xfrm>
          <a:prstGeom prst="rect">
            <a:avLst/>
          </a:prstGeom>
          <a:noFill/>
          <a:ln w="9525">
            <a:noFill/>
            <a:miter lim="800000"/>
            <a:headEnd/>
            <a:tailEnd/>
          </a:ln>
        </p:spPr>
      </p:pic>
      <p:sp>
        <p:nvSpPr>
          <p:cNvPr id="10244" name="TextBox 3"/>
          <p:cNvSpPr txBox="1">
            <a:spLocks noChangeArrowheads="1"/>
          </p:cNvSpPr>
          <p:nvPr/>
        </p:nvSpPr>
        <p:spPr bwMode="auto">
          <a:xfrm>
            <a:off x="3810000" y="1905000"/>
            <a:ext cx="5029200" cy="5170646"/>
          </a:xfrm>
          <a:prstGeom prst="rect">
            <a:avLst/>
          </a:prstGeom>
          <a:noFill/>
          <a:ln w="9525">
            <a:noFill/>
            <a:miter lim="800000"/>
            <a:headEnd/>
            <a:tailEnd/>
          </a:ln>
        </p:spPr>
        <p:txBody>
          <a:bodyPr wrap="square">
            <a:spAutoFit/>
          </a:bodyPr>
          <a:lstStyle/>
          <a:p>
            <a:pPr fontAlgn="t">
              <a:buFont typeface="Arial" pitchFamily="34" charset="0"/>
              <a:buChar char="•"/>
            </a:pPr>
            <a:r>
              <a:rPr lang="en-US" sz="2400" dirty="0"/>
              <a:t> Looks menacing due to its size, but it takes a long time to decide to do anything. </a:t>
            </a:r>
          </a:p>
          <a:p>
            <a:pPr fontAlgn="t">
              <a:buFont typeface="Arial" pitchFamily="34" charset="0"/>
              <a:buChar char="•"/>
            </a:pPr>
            <a:r>
              <a:rPr lang="en-US" sz="2400" dirty="0"/>
              <a:t> Spinal cord: a pyramidal hierarchy for passing information up and down. A lot gets lost in transit. </a:t>
            </a:r>
          </a:p>
          <a:p>
            <a:pPr>
              <a:buFont typeface="Arial" pitchFamily="34" charset="0"/>
              <a:buChar char="•"/>
            </a:pPr>
            <a:r>
              <a:rPr lang="en-US" sz="2400" dirty="0"/>
              <a:t> </a:t>
            </a:r>
            <a:r>
              <a:rPr lang="en-US" sz="2400" dirty="0" err="1"/>
              <a:t>Taylorism</a:t>
            </a:r>
            <a:r>
              <a:rPr lang="en-US" sz="2400" dirty="0"/>
              <a:t> in its extreme form: employees leave their brains &amp; hearts at the door. There are only a few responsible people here!</a:t>
            </a:r>
          </a:p>
          <a:p>
            <a:pPr>
              <a:buFont typeface="Arial" pitchFamily="34" charset="0"/>
              <a:buChar char="•"/>
            </a:pPr>
            <a:r>
              <a:rPr lang="en-US" sz="2400" dirty="0"/>
              <a:t> Status: extinct (except in healthcare organizations)</a:t>
            </a:r>
          </a:p>
          <a:p>
            <a:pPr>
              <a:buFont typeface="Arial" pitchFamily="34" charset="0"/>
              <a:buChar char="•"/>
            </a:pPr>
            <a:endParaRPr lang="en-US" sz="2400"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188913"/>
            <a:ext cx="8736013" cy="1258887"/>
          </a:xfrm>
        </p:spPr>
        <p:txBody>
          <a:bodyPr/>
          <a:lstStyle/>
          <a:p>
            <a:r>
              <a:rPr lang="en-US" dirty="0" smtClean="0"/>
              <a:t>We know </a:t>
            </a:r>
            <a:r>
              <a:rPr lang="en-US" dirty="0" err="1" smtClean="0"/>
              <a:t>Taylorism</a:t>
            </a:r>
            <a:r>
              <a:rPr lang="en-US" dirty="0" smtClean="0"/>
              <a:t> does not work</a:t>
            </a:r>
          </a:p>
        </p:txBody>
      </p:sp>
      <p:sp>
        <p:nvSpPr>
          <p:cNvPr id="11267" name="TextBox 2"/>
          <p:cNvSpPr txBox="1">
            <a:spLocks noChangeArrowheads="1"/>
          </p:cNvSpPr>
          <p:nvPr/>
        </p:nvSpPr>
        <p:spPr bwMode="auto">
          <a:xfrm>
            <a:off x="381000" y="1447800"/>
            <a:ext cx="8229600" cy="5509200"/>
          </a:xfrm>
          <a:prstGeom prst="rect">
            <a:avLst/>
          </a:prstGeom>
          <a:noFill/>
          <a:ln w="9525">
            <a:noFill/>
            <a:miter lim="800000"/>
            <a:headEnd/>
            <a:tailEnd/>
          </a:ln>
        </p:spPr>
        <p:txBody>
          <a:bodyPr wrap="square">
            <a:spAutoFit/>
          </a:bodyPr>
          <a:lstStyle/>
          <a:p>
            <a:pPr marL="90488" lvl="2">
              <a:spcAft>
                <a:spcPts val="600"/>
              </a:spcAft>
              <a:buFont typeface="Arial" pitchFamily="34" charset="0"/>
              <a:buChar char="•"/>
            </a:pPr>
            <a:r>
              <a:rPr lang="en-US" sz="2400" dirty="0"/>
              <a:t>  </a:t>
            </a:r>
            <a:r>
              <a:rPr lang="en-US" sz="2800" dirty="0"/>
              <a:t>Separates workers from the results of their </a:t>
            </a:r>
            <a:r>
              <a:rPr lang="en-US" sz="2800" dirty="0" smtClean="0"/>
              <a:t>work</a:t>
            </a:r>
            <a:endParaRPr lang="en-US" sz="2800" dirty="0"/>
          </a:p>
          <a:p>
            <a:pPr marL="90488" lvl="2">
              <a:spcAft>
                <a:spcPts val="600"/>
              </a:spcAft>
              <a:buFont typeface="Arial" pitchFamily="34" charset="0"/>
              <a:buChar char="•"/>
            </a:pPr>
            <a:r>
              <a:rPr lang="en-US" sz="2800" dirty="0"/>
              <a:t>  Strips them of </a:t>
            </a:r>
            <a:r>
              <a:rPr lang="en-US" sz="2800" dirty="0" smtClean="0"/>
              <a:t>the opportunity </a:t>
            </a:r>
            <a:r>
              <a:rPr lang="en-US" sz="2800" dirty="0"/>
              <a:t>to understand </a:t>
            </a:r>
            <a:r>
              <a:rPr lang="en-US" sz="2800" dirty="0" smtClean="0"/>
              <a:t>the whole </a:t>
            </a:r>
            <a:r>
              <a:rPr lang="en-US" sz="2800" dirty="0"/>
              <a:t>process, participate in a variety of tasks, do the planning, evaluating &amp; improving of work processes – all normal aspects of working in community</a:t>
            </a:r>
          </a:p>
          <a:p>
            <a:pPr marL="90488" lvl="2">
              <a:spcAft>
                <a:spcPts val="600"/>
              </a:spcAft>
              <a:buFont typeface="Arial" pitchFamily="34" charset="0"/>
              <a:buChar char="•"/>
            </a:pPr>
            <a:r>
              <a:rPr lang="en-US" sz="2800" dirty="0"/>
              <a:t>  Prevents them from knowing and understanding the residents and families – our customers.</a:t>
            </a:r>
          </a:p>
          <a:p>
            <a:pPr marL="90488" lvl="2">
              <a:spcAft>
                <a:spcPts val="600"/>
              </a:spcAft>
              <a:buFont typeface="Arial" pitchFamily="34" charset="0"/>
              <a:buChar char="•"/>
            </a:pPr>
            <a:r>
              <a:rPr lang="en-US" sz="2800" dirty="0" smtClean="0"/>
              <a:t>   Strips the meaning out of their work &amp; denies the organization the benefit of their creativity, passion and energy</a:t>
            </a:r>
            <a:endParaRPr lang="en-US" sz="2800" dirty="0"/>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04800" y="184150"/>
            <a:ext cx="8659813" cy="1035050"/>
          </a:xfrm>
        </p:spPr>
        <p:txBody>
          <a:bodyPr/>
          <a:lstStyle/>
          <a:p>
            <a:r>
              <a:rPr lang="en-US" sz="3200" dirty="0"/>
              <a:t>Daniel Pink – Drive: The Surprising Truth About What Motivates Us</a:t>
            </a:r>
          </a:p>
        </p:txBody>
      </p:sp>
      <p:sp>
        <p:nvSpPr>
          <p:cNvPr id="114691" name="Rectangle 3"/>
          <p:cNvSpPr>
            <a:spLocks noGrp="1" noChangeArrowheads="1"/>
          </p:cNvSpPr>
          <p:nvPr>
            <p:ph type="body" idx="1"/>
          </p:nvPr>
        </p:nvSpPr>
        <p:spPr>
          <a:xfrm>
            <a:off x="152400" y="1524000"/>
            <a:ext cx="8812213" cy="5105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p>
            <a:r>
              <a:rPr lang="en-US" dirty="0"/>
              <a:t>“The course of human freedom has always moved in the direction of </a:t>
            </a:r>
            <a:r>
              <a:rPr lang="en-US" u="sng" dirty="0"/>
              <a:t>more freedom</a:t>
            </a:r>
            <a:r>
              <a:rPr lang="en-US" dirty="0"/>
              <a:t>. And there is a reason for that – because it is in our nature to push for it.”</a:t>
            </a:r>
          </a:p>
          <a:p>
            <a:endParaRPr lang="en-US" dirty="0"/>
          </a:p>
          <a:p>
            <a:r>
              <a:rPr lang="en-US" dirty="0"/>
              <a:t>“The secret to high performance and satisfaction - at work, at school, and at home – is the deeply human need to direct our own lives.”</a:t>
            </a:r>
          </a:p>
          <a:p>
            <a:endParaRPr lang="en-US" dirty="0"/>
          </a:p>
          <a:p>
            <a:r>
              <a:rPr lang="en-US" dirty="0"/>
              <a:t>“We are born to be Players, not Pawns.”</a:t>
            </a:r>
          </a:p>
          <a:p>
            <a:pPr marL="0" indent="0">
              <a:buNone/>
            </a:pPr>
            <a:endParaRPr lang="en-US" dirty="0"/>
          </a:p>
        </p:txBody>
      </p:sp>
    </p:spTree>
    <p:extLst>
      <p:ext uri="{BB962C8B-B14F-4D97-AF65-F5344CB8AC3E}">
        <p14:creationId xmlns:p14="http://schemas.microsoft.com/office/powerpoint/2010/main" val="1146215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381000" y="184150"/>
            <a:ext cx="8583613" cy="723900"/>
          </a:xfrm>
        </p:spPr>
        <p:txBody>
          <a:bodyPr/>
          <a:lstStyle/>
          <a:p>
            <a:r>
              <a:rPr lang="en-US" dirty="0" smtClean="0"/>
              <a:t>Engage &amp; Empower</a:t>
            </a:r>
            <a:endParaRPr lang="en-US" dirty="0"/>
          </a:p>
        </p:txBody>
      </p:sp>
      <p:sp>
        <p:nvSpPr>
          <p:cNvPr id="114691" name="Rectangle 3"/>
          <p:cNvSpPr>
            <a:spLocks noGrp="1" noChangeArrowheads="1"/>
          </p:cNvSpPr>
          <p:nvPr>
            <p:ph type="body" idx="1"/>
          </p:nvPr>
        </p:nvSpPr>
        <p:spPr>
          <a:xfrm>
            <a:off x="304800" y="1524000"/>
            <a:ext cx="8659813" cy="5105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p>
            <a:pPr>
              <a:lnSpc>
                <a:spcPct val="90000"/>
              </a:lnSpc>
            </a:pPr>
            <a:r>
              <a:rPr lang="en-US" altLang="ko-KR" sz="3200" dirty="0" smtClean="0">
                <a:solidFill>
                  <a:schemeClr val="tx1">
                    <a:lumMod val="50000"/>
                  </a:schemeClr>
                </a:solidFill>
                <a:ea typeface="굴림" charset="-127"/>
              </a:rPr>
              <a:t>Old Culture Thinking:	</a:t>
            </a:r>
          </a:p>
          <a:p>
            <a:pPr lvl="1">
              <a:lnSpc>
                <a:spcPct val="90000"/>
              </a:lnSpc>
            </a:pPr>
            <a:r>
              <a:rPr lang="en-US" altLang="ko-KR" dirty="0" smtClean="0">
                <a:solidFill>
                  <a:schemeClr val="tx1">
                    <a:lumMod val="50000"/>
                  </a:schemeClr>
                </a:solidFill>
                <a:ea typeface="굴림" charset="-127"/>
              </a:rPr>
              <a:t>“I need to get </a:t>
            </a:r>
            <a:r>
              <a:rPr lang="en-US" altLang="ko-KR" u="sng" dirty="0" smtClean="0">
                <a:solidFill>
                  <a:schemeClr val="tx1">
                    <a:lumMod val="50000"/>
                  </a:schemeClr>
                </a:solidFill>
                <a:ea typeface="굴림" charset="-127"/>
              </a:rPr>
              <a:t>buy-in</a:t>
            </a:r>
            <a:r>
              <a:rPr lang="en-US" altLang="ko-KR" dirty="0" smtClean="0">
                <a:solidFill>
                  <a:schemeClr val="tx1">
                    <a:lumMod val="50000"/>
                  </a:schemeClr>
                </a:solidFill>
                <a:ea typeface="굴림" charset="-127"/>
              </a:rPr>
              <a:t> of my staff.”</a:t>
            </a:r>
          </a:p>
          <a:p>
            <a:pPr>
              <a:lnSpc>
                <a:spcPct val="90000"/>
              </a:lnSpc>
            </a:pPr>
            <a:r>
              <a:rPr lang="en-US" altLang="ko-KR" sz="3200" dirty="0" smtClean="0">
                <a:solidFill>
                  <a:schemeClr val="tx1">
                    <a:lumMod val="50000"/>
                  </a:schemeClr>
                </a:solidFill>
                <a:ea typeface="굴림" charset="-127"/>
              </a:rPr>
              <a:t>New Culture Thinking:</a:t>
            </a:r>
          </a:p>
          <a:p>
            <a:pPr lvl="1">
              <a:lnSpc>
                <a:spcPct val="90000"/>
              </a:lnSpc>
            </a:pPr>
            <a:r>
              <a:rPr lang="en-US" altLang="ko-KR" dirty="0" smtClean="0">
                <a:solidFill>
                  <a:schemeClr val="tx1">
                    <a:lumMod val="50000"/>
                  </a:schemeClr>
                </a:solidFill>
                <a:ea typeface="굴림" charset="-127"/>
              </a:rPr>
              <a:t>“ I need my staff to take </a:t>
            </a:r>
            <a:r>
              <a:rPr lang="en-US" altLang="ko-KR" u="sng" dirty="0" smtClean="0">
                <a:solidFill>
                  <a:schemeClr val="tx1">
                    <a:lumMod val="50000"/>
                  </a:schemeClr>
                </a:solidFill>
                <a:ea typeface="굴림" charset="-127"/>
              </a:rPr>
              <a:t>ownership</a:t>
            </a:r>
            <a:r>
              <a:rPr lang="en-US" altLang="ko-KR" dirty="0" smtClean="0">
                <a:solidFill>
                  <a:schemeClr val="tx1">
                    <a:lumMod val="50000"/>
                  </a:schemeClr>
                </a:solidFill>
                <a:ea typeface="굴림" charset="-127"/>
              </a:rPr>
              <a:t>.”</a:t>
            </a:r>
            <a:endParaRPr lang="en-US" altLang="ko-KR" dirty="0" smtClean="0">
              <a:solidFill>
                <a:schemeClr val="accent6">
                  <a:lumMod val="50000"/>
                </a:schemeClr>
              </a:solidFill>
              <a:ea typeface="굴림" charset="-127"/>
            </a:endParaRPr>
          </a:p>
          <a:p>
            <a:pPr>
              <a:lnSpc>
                <a:spcPct val="90000"/>
              </a:lnSpc>
              <a:buNone/>
            </a:pPr>
            <a:r>
              <a:rPr lang="en-US" altLang="ko-KR" dirty="0" smtClean="0">
                <a:solidFill>
                  <a:srgbClr val="CC3300"/>
                </a:solidFill>
                <a:ea typeface="굴림" charset="-127"/>
              </a:rPr>
              <a:t>Ownership only comes from having a part in shaping the plan.</a:t>
            </a:r>
          </a:p>
          <a:p>
            <a:pPr>
              <a:lnSpc>
                <a:spcPct val="90000"/>
              </a:lnSpc>
              <a:buNone/>
            </a:pPr>
            <a:r>
              <a:rPr lang="en-US" altLang="ko-KR" dirty="0" smtClean="0">
                <a:solidFill>
                  <a:srgbClr val="CC3300"/>
                </a:solidFill>
                <a:ea typeface="굴림" charset="-127"/>
              </a:rPr>
              <a:t>You can not separate Authority and Accountability</a:t>
            </a:r>
          </a:p>
          <a:p>
            <a:pPr>
              <a:lnSpc>
                <a:spcPct val="90000"/>
              </a:lnSpc>
              <a:buNone/>
            </a:pPr>
            <a:r>
              <a:rPr lang="en-US" altLang="ko-KR" dirty="0" smtClean="0">
                <a:solidFill>
                  <a:srgbClr val="CC3300"/>
                </a:solidFill>
                <a:ea typeface="굴림" charset="-127"/>
              </a:rPr>
              <a:t>If you want people to be accountable, you must give them the authority that comes with it.</a:t>
            </a:r>
          </a:p>
          <a:p>
            <a:pPr algn="ctr">
              <a:lnSpc>
                <a:spcPct val="90000"/>
              </a:lnSpc>
              <a:buNone/>
            </a:pPr>
            <a:r>
              <a:rPr lang="en-US" altLang="ko-KR" sz="3200" dirty="0" smtClean="0">
                <a:solidFill>
                  <a:schemeClr val="tx1">
                    <a:lumMod val="50000"/>
                  </a:schemeClr>
                </a:solidFill>
                <a:ea typeface="굴림" charset="-127"/>
              </a:rPr>
              <a:t>Empowerment = ARIA</a:t>
            </a:r>
          </a:p>
          <a:p>
            <a:pPr>
              <a:lnSpc>
                <a:spcPct val="90000"/>
              </a:lnSpc>
              <a:buNone/>
            </a:pPr>
            <a:endParaRPr lang="en-US" altLang="ko-KR" sz="2400" dirty="0">
              <a:solidFill>
                <a:schemeClr val="accent6">
                  <a:lumMod val="50000"/>
                </a:schemeClr>
              </a:solidFill>
              <a:ea typeface="굴림" charset="-127"/>
            </a:endParaRPr>
          </a:p>
          <a:p>
            <a:pPr>
              <a:lnSpc>
                <a:spcPct val="90000"/>
              </a:lnSpc>
              <a:buNone/>
            </a:pPr>
            <a:endParaRPr lang="en-US" altLang="ko-KR" sz="2400" dirty="0">
              <a:solidFill>
                <a:schemeClr val="accent6">
                  <a:lumMod val="50000"/>
                </a:schemeClr>
              </a:solidFill>
              <a:ea typeface="굴림" charset="-127"/>
            </a:endParaRPr>
          </a:p>
          <a:p>
            <a:pPr>
              <a:lnSpc>
                <a:spcPct val="90000"/>
              </a:lnSpc>
              <a:buNone/>
            </a:pPr>
            <a:endParaRPr lang="en-US" altLang="ko-KR" sz="2400" dirty="0" smtClean="0">
              <a:solidFill>
                <a:schemeClr val="accent6">
                  <a:lumMod val="50000"/>
                </a:schemeClr>
              </a:solidFill>
              <a:ea typeface="굴림" charset="-127"/>
            </a:endParaRPr>
          </a:p>
          <a:p>
            <a:pPr marL="0" indent="0">
              <a:buNone/>
            </a:pPr>
            <a:endParaRPr lang="en-US" dirty="0"/>
          </a:p>
        </p:txBody>
      </p:sp>
    </p:spTree>
    <p:extLst>
      <p:ext uri="{BB962C8B-B14F-4D97-AF65-F5344CB8AC3E}">
        <p14:creationId xmlns:p14="http://schemas.microsoft.com/office/powerpoint/2010/main" val="1922401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304800"/>
            <a:ext cx="7127875" cy="723900"/>
          </a:xfrm>
        </p:spPr>
        <p:txBody>
          <a:bodyPr/>
          <a:lstStyle/>
          <a:p>
            <a:pPr eaLnBrk="1" hangingPunct="1"/>
            <a:r>
              <a:rPr lang="en-US" dirty="0" smtClean="0"/>
              <a:t>Is this what we have done?</a:t>
            </a:r>
          </a:p>
        </p:txBody>
      </p:sp>
      <p:sp>
        <p:nvSpPr>
          <p:cNvPr id="12291" name="Rectangle 3"/>
          <p:cNvSpPr>
            <a:spLocks noGrp="1" noChangeArrowheads="1"/>
          </p:cNvSpPr>
          <p:nvPr>
            <p:ph type="body" idx="1"/>
          </p:nvPr>
        </p:nvSpPr>
        <p:spPr>
          <a:xfrm>
            <a:off x="457200" y="1752600"/>
            <a:ext cx="8077200" cy="5387975"/>
          </a:xfrm>
        </p:spPr>
        <p:txBody>
          <a:bodyPr/>
          <a:lstStyle/>
          <a:p>
            <a:pPr>
              <a:buFontTx/>
              <a:buNone/>
            </a:pPr>
            <a:r>
              <a:rPr lang="en-US" i="1" dirty="0" smtClean="0"/>
              <a:t> “There is nothing more dangerous than to build a society with a large segment of people in that society who feel that they have no stake in it, who feel that they have nothing to lose. People who have a stake in their society protect that society, but when they don’t have it, they unconsciously want to destroy it.” </a:t>
            </a:r>
            <a:endParaRPr lang="en-US" dirty="0" smtClean="0"/>
          </a:p>
          <a:p>
            <a:pPr>
              <a:buFontTx/>
              <a:buNone/>
            </a:pPr>
            <a:r>
              <a:rPr lang="en-US" i="1" dirty="0" smtClean="0"/>
              <a:t>				— Martin Luther King, Jr.</a:t>
            </a:r>
            <a:endParaRPr lang="en-US" dirty="0" smtClean="0"/>
          </a:p>
          <a:p>
            <a:pPr eaLnBrk="1" hangingPunct="1">
              <a:buFontTx/>
              <a:buNone/>
            </a:pPr>
            <a:r>
              <a:rPr lang="en-US" b="1" dirty="0" smtClean="0"/>
              <a:t>By putting all of the decision-making authority into the hands of a few courageous people?</a:t>
            </a:r>
          </a:p>
          <a:p>
            <a:pPr eaLnBrk="1" hangingPunct="1"/>
            <a:endParaRPr lang="en-US"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304800"/>
            <a:ext cx="7207250" cy="801687"/>
          </a:xfrm>
        </p:spPr>
        <p:txBody>
          <a:bodyPr/>
          <a:lstStyle/>
          <a:p>
            <a:pPr eaLnBrk="1" hangingPunct="1"/>
            <a:r>
              <a:rPr lang="en-US" dirty="0" smtClean="0"/>
              <a:t>A question we asked ourselves:</a:t>
            </a:r>
          </a:p>
        </p:txBody>
      </p:sp>
      <p:sp>
        <p:nvSpPr>
          <p:cNvPr id="13315" name="Rectangle 3"/>
          <p:cNvSpPr>
            <a:spLocks noGrp="1" noChangeArrowheads="1"/>
          </p:cNvSpPr>
          <p:nvPr>
            <p:ph type="body" idx="1"/>
          </p:nvPr>
        </p:nvSpPr>
        <p:spPr>
          <a:xfrm>
            <a:off x="685800" y="1600200"/>
            <a:ext cx="7116762" cy="5257800"/>
          </a:xfrm>
        </p:spPr>
        <p:txBody>
          <a:bodyPr/>
          <a:lstStyle/>
          <a:p>
            <a:pPr eaLnBrk="1" hangingPunct="1"/>
            <a:r>
              <a:rPr lang="en-US" dirty="0" smtClean="0"/>
              <a:t>Is the current organizational design serving our highest purpose of creating a caring community?</a:t>
            </a:r>
          </a:p>
        </p:txBody>
      </p:sp>
      <p:pic>
        <p:nvPicPr>
          <p:cNvPr id="13316" name="Picture 4" descr="Carepartner &amp; Elder.jpg"/>
          <p:cNvPicPr>
            <a:picLocks noChangeAspect="1"/>
          </p:cNvPicPr>
          <p:nvPr/>
        </p:nvPicPr>
        <p:blipFill>
          <a:blip r:embed="rId3" cstate="print"/>
          <a:srcRect/>
          <a:stretch>
            <a:fillRect/>
          </a:stretch>
        </p:blipFill>
        <p:spPr bwMode="auto">
          <a:xfrm>
            <a:off x="2057400" y="3200400"/>
            <a:ext cx="4495800" cy="298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381001"/>
            <a:ext cx="7335838" cy="838200"/>
          </a:xfrm>
        </p:spPr>
        <p:txBody>
          <a:bodyPr/>
          <a:lstStyle/>
          <a:p>
            <a:r>
              <a:rPr lang="en-US" dirty="0" smtClean="0"/>
              <a:t>We understood…</a:t>
            </a:r>
          </a:p>
        </p:txBody>
      </p:sp>
      <p:sp>
        <p:nvSpPr>
          <p:cNvPr id="14339" name="Content Placeholder 2"/>
          <p:cNvSpPr>
            <a:spLocks noGrp="1"/>
          </p:cNvSpPr>
          <p:nvPr>
            <p:ph idx="1"/>
          </p:nvPr>
        </p:nvSpPr>
        <p:spPr>
          <a:xfrm>
            <a:off x="457201" y="1981200"/>
            <a:ext cx="8229600" cy="4687888"/>
          </a:xfrm>
        </p:spPr>
        <p:txBody>
          <a:bodyPr/>
          <a:lstStyle/>
          <a:p>
            <a:r>
              <a:rPr lang="en-US" dirty="0"/>
              <a:t>T</a:t>
            </a:r>
            <a:r>
              <a:rPr lang="en-US" dirty="0" smtClean="0"/>
              <a:t>hat we would never be able to achieve deep, sustainable person-directed/person-centered care in the current organizational design.</a:t>
            </a:r>
          </a:p>
          <a:p>
            <a:r>
              <a:rPr lang="en-US" dirty="0" smtClean="0"/>
              <a:t>But even more than that, we understood if we are going to be successful in the future, we must unleash the creative energy and passion of each person in our organization.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We began with a Vision</a:t>
            </a:r>
          </a:p>
        </p:txBody>
      </p:sp>
      <p:sp>
        <p:nvSpPr>
          <p:cNvPr id="15363" name="Content Placeholder 2"/>
          <p:cNvSpPr>
            <a:spLocks noGrp="1"/>
          </p:cNvSpPr>
          <p:nvPr>
            <p:ph idx="1"/>
          </p:nvPr>
        </p:nvSpPr>
        <p:spPr>
          <a:xfrm>
            <a:off x="381000" y="1557338"/>
            <a:ext cx="8439150" cy="4826000"/>
          </a:xfrm>
        </p:spPr>
        <p:txBody>
          <a:bodyPr/>
          <a:lstStyle/>
          <a:p>
            <a:pPr eaLnBrk="1" hangingPunct="1">
              <a:buNone/>
            </a:pPr>
            <a:r>
              <a:rPr lang="en-US" dirty="0" smtClean="0"/>
              <a:t>Organizational Redesign using these principles:</a:t>
            </a:r>
          </a:p>
          <a:p>
            <a:pPr eaLnBrk="1" hangingPunct="1"/>
            <a:r>
              <a:rPr lang="en-US" sz="2400" dirty="0" smtClean="0"/>
              <a:t>Push resources and decision-making closer to the residents.</a:t>
            </a:r>
          </a:p>
          <a:p>
            <a:pPr eaLnBrk="1" hangingPunct="1"/>
            <a:r>
              <a:rPr lang="en-US" sz="2400" dirty="0" smtClean="0"/>
              <a:t>Flatten the hierarchy – Engage in empowerment</a:t>
            </a:r>
          </a:p>
          <a:p>
            <a:pPr eaLnBrk="1" hangingPunct="1"/>
            <a:r>
              <a:rPr lang="en-US" sz="2400" dirty="0" smtClean="0"/>
              <a:t>Smaller is warmer and easier to change</a:t>
            </a:r>
          </a:p>
          <a:p>
            <a:pPr eaLnBrk="1" hangingPunct="1"/>
            <a:r>
              <a:rPr lang="en-US" sz="2400" dirty="0" smtClean="0"/>
              <a:t>Consistent assignment of staff</a:t>
            </a:r>
          </a:p>
          <a:p>
            <a:pPr eaLnBrk="1" hangingPunct="1"/>
            <a:r>
              <a:rPr lang="en-US" sz="2400" dirty="0" smtClean="0"/>
              <a:t>Grow team instead of department and shift/ management and staff</a:t>
            </a:r>
          </a:p>
          <a:p>
            <a:pPr eaLnBrk="1" hangingPunct="1"/>
            <a:r>
              <a:rPr lang="en-US" sz="2400" dirty="0" smtClean="0"/>
              <a:t>Cross-training &amp; blending of roles</a:t>
            </a:r>
          </a:p>
          <a:p>
            <a:pPr eaLnBrk="1" hangingPunct="1"/>
            <a:r>
              <a:rPr lang="en-US" sz="2400" dirty="0" smtClean="0"/>
              <a:t>Create a sense of belonging &amp; ownership</a:t>
            </a:r>
          </a:p>
          <a:p>
            <a:pPr algn="ctr" eaLnBrk="1" hangingPunct="1">
              <a:buFontTx/>
              <a:buNone/>
            </a:pPr>
            <a:r>
              <a:rPr lang="en-US" sz="2400" i="1" dirty="0" smtClean="0"/>
              <a:t>“Make the job as big as their hearts.”</a:t>
            </a:r>
          </a:p>
          <a:p>
            <a:pPr algn="r" eaLnBrk="1" hangingPunct="1">
              <a:buFontTx/>
              <a:buNone/>
            </a:pPr>
            <a:r>
              <a:rPr lang="en-US" sz="2400" dirty="0" smtClean="0"/>
              <a:t>	</a:t>
            </a:r>
            <a:r>
              <a:rPr lang="en-US" sz="2400" dirty="0" smtClean="0">
                <a:cs typeface="Arial" pitchFamily="34" charset="0"/>
              </a:rPr>
              <a:t>— Dr. William Thomas</a:t>
            </a:r>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Self-Directed Work Teams</a:t>
            </a:r>
          </a:p>
        </p:txBody>
      </p:sp>
      <p:sp>
        <p:nvSpPr>
          <p:cNvPr id="16387" name="Content Placeholder 2"/>
          <p:cNvSpPr>
            <a:spLocks noGrp="1"/>
          </p:cNvSpPr>
          <p:nvPr>
            <p:ph idx="1"/>
          </p:nvPr>
        </p:nvSpPr>
        <p:spPr>
          <a:xfrm>
            <a:off x="228600" y="1676400"/>
            <a:ext cx="8591550" cy="4953000"/>
          </a:xfrm>
        </p:spPr>
        <p:txBody>
          <a:bodyPr/>
          <a:lstStyle/>
          <a:p>
            <a:pPr marL="400050" lvl="2" indent="-273050" eaLnBrk="1" hangingPunct="1">
              <a:spcBef>
                <a:spcPct val="0"/>
              </a:spcBef>
            </a:pPr>
            <a:r>
              <a:rPr lang="en-US" dirty="0" smtClean="0"/>
              <a:t>Definition: A group of employees who have day-to-day responsibility for managing themselves and the work they do with a minimum of direct supervision.  Members of the SDWT make service–related decisions and take action on problems.</a:t>
            </a:r>
          </a:p>
          <a:p>
            <a:pPr eaLnBrk="1" hangingPunct="1"/>
            <a:r>
              <a:rPr lang="en-US" sz="2400" dirty="0" smtClean="0"/>
              <a:t>People, not programs or systems are the answer to increased competition in the work environment.</a:t>
            </a:r>
          </a:p>
          <a:p>
            <a:pPr lvl="1" eaLnBrk="1" hangingPunct="1"/>
            <a:r>
              <a:rPr lang="en-US" sz="2000" dirty="0" smtClean="0"/>
              <a:t>Changes caused by customer demands, employee expectations, competition, government intervention, and public pressure are creating an environment where empowered work teams make more sense.</a:t>
            </a:r>
          </a:p>
          <a:p>
            <a:pPr eaLnBrk="1" hangingPunct="1"/>
            <a:r>
              <a:rPr lang="en-US" dirty="0" smtClean="0"/>
              <a:t>Many corporations have used them since the early 1960’s</a:t>
            </a:r>
          </a:p>
          <a:p>
            <a:pPr eaLnBrk="1" hangingPunct="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Growing Capacity</a:t>
            </a:r>
          </a:p>
        </p:txBody>
      </p:sp>
      <p:sp>
        <p:nvSpPr>
          <p:cNvPr id="17411" name="Content Placeholder 2"/>
          <p:cNvSpPr>
            <a:spLocks noGrp="1"/>
          </p:cNvSpPr>
          <p:nvPr>
            <p:ph idx="1"/>
          </p:nvPr>
        </p:nvSpPr>
        <p:spPr>
          <a:xfrm>
            <a:off x="457200" y="1557338"/>
            <a:ext cx="8362950" cy="4826000"/>
          </a:xfrm>
        </p:spPr>
        <p:txBody>
          <a:bodyPr/>
          <a:lstStyle/>
          <a:p>
            <a:r>
              <a:rPr lang="en-US" dirty="0" smtClean="0"/>
              <a:t>We are going to need Guides</a:t>
            </a:r>
          </a:p>
          <a:p>
            <a:pPr lvl="1"/>
            <a:r>
              <a:rPr lang="en-US" dirty="0" smtClean="0"/>
              <a:t>Managers who facilitate the team’s growth &amp; development</a:t>
            </a:r>
          </a:p>
          <a:p>
            <a:endParaRPr lang="en-US" dirty="0" smtClean="0"/>
          </a:p>
          <a:p>
            <a:r>
              <a:rPr lang="en-US" i="1" dirty="0" smtClean="0"/>
              <a:t>“The worst thing you can do to a team is leave it alone in the dark. I guarantee that if you come across someone who says that teams did not work in his company, it’s because management did not take an interest in them.”</a:t>
            </a:r>
          </a:p>
          <a:p>
            <a:pPr lvl="1">
              <a:buFontTx/>
              <a:buNone/>
            </a:pPr>
            <a:r>
              <a:rPr lang="en-US" dirty="0" smtClean="0">
                <a:cs typeface="Arial" pitchFamily="34" charset="0"/>
              </a:rPr>
              <a:t>— James Watson, VP of Texas Instruments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19250" y="333375"/>
            <a:ext cx="7200900" cy="649288"/>
          </a:xfrm>
        </p:spPr>
        <p:txBody>
          <a:bodyPr/>
          <a:lstStyle/>
          <a:p>
            <a:pPr eaLnBrk="1" hangingPunct="1"/>
            <a:r>
              <a:rPr lang="en-US" sz="3200" smtClean="0">
                <a:latin typeface="Tahoma" pitchFamily="34" charset="0"/>
              </a:rPr>
              <a:t>Defining the Need</a:t>
            </a:r>
            <a:endParaRPr lang="uk-UA" sz="3200" smtClean="0">
              <a:latin typeface="Tahoma" pitchFamily="34" charset="0"/>
            </a:endParaRPr>
          </a:p>
        </p:txBody>
      </p:sp>
      <p:sp>
        <p:nvSpPr>
          <p:cNvPr id="4099" name="Rectangle 3"/>
          <p:cNvSpPr>
            <a:spLocks noGrp="1" noChangeArrowheads="1"/>
          </p:cNvSpPr>
          <p:nvPr>
            <p:ph type="body" idx="1"/>
          </p:nvPr>
        </p:nvSpPr>
        <p:spPr>
          <a:xfrm>
            <a:off x="685800" y="1752600"/>
            <a:ext cx="7702550" cy="4724400"/>
          </a:xfrm>
        </p:spPr>
        <p:txBody>
          <a:bodyPr/>
          <a:lstStyle/>
          <a:p>
            <a:pPr eaLnBrk="1" hangingPunct="1">
              <a:lnSpc>
                <a:spcPct val="80000"/>
              </a:lnSpc>
            </a:pPr>
            <a:r>
              <a:rPr lang="en-US" altLang="ko-KR" sz="2400" dirty="0" smtClean="0">
                <a:latin typeface="Verdana" pitchFamily="34" charset="0"/>
                <a:ea typeface="굴림"/>
                <a:cs typeface="굴림"/>
              </a:rPr>
              <a:t>16,000+ nursing homes and 5,800+ hospitals in the U.S.</a:t>
            </a:r>
          </a:p>
          <a:p>
            <a:pPr eaLnBrk="1" hangingPunct="1">
              <a:lnSpc>
                <a:spcPct val="80000"/>
              </a:lnSpc>
            </a:pPr>
            <a:endParaRPr lang="en-US" altLang="ko-KR" sz="2400" dirty="0" smtClean="0">
              <a:latin typeface="Verdana" pitchFamily="34" charset="0"/>
              <a:ea typeface="굴림"/>
              <a:cs typeface="굴림"/>
            </a:endParaRPr>
          </a:p>
          <a:p>
            <a:pPr eaLnBrk="1" hangingPunct="1">
              <a:lnSpc>
                <a:spcPct val="80000"/>
              </a:lnSpc>
            </a:pPr>
            <a:r>
              <a:rPr lang="en-US" altLang="ko-KR" sz="2400" dirty="0" smtClean="0">
                <a:latin typeface="Verdana" pitchFamily="34" charset="0"/>
                <a:ea typeface="굴림"/>
                <a:cs typeface="굴림"/>
              </a:rPr>
              <a:t>Most of them structured alike - similar to military brigades with top-down hierarchies, robust chains of command, and a departmental approach to care.</a:t>
            </a:r>
          </a:p>
          <a:p>
            <a:pPr eaLnBrk="1" hangingPunct="1">
              <a:lnSpc>
                <a:spcPct val="80000"/>
              </a:lnSpc>
            </a:pPr>
            <a:endParaRPr lang="en-US" altLang="ko-KR" sz="2400" dirty="0" smtClean="0">
              <a:latin typeface="Verdana" pitchFamily="34" charset="0"/>
              <a:ea typeface="굴림"/>
              <a:cs typeface="굴림"/>
            </a:endParaRPr>
          </a:p>
          <a:p>
            <a:pPr eaLnBrk="1" hangingPunct="1"/>
            <a:r>
              <a:rPr lang="en-US" altLang="ko-KR" sz="2400" dirty="0" smtClean="0">
                <a:latin typeface="Verdana" pitchFamily="34" charset="0"/>
                <a:ea typeface="굴림"/>
                <a:cs typeface="굴림"/>
              </a:rPr>
              <a:t>Organizational designs are “purposeful interventions that are designed to shape and influence human behavior in a particular direction.” </a:t>
            </a:r>
          </a:p>
          <a:p>
            <a:pPr eaLnBrk="1" hangingPunct="1">
              <a:buFontTx/>
              <a:buNone/>
            </a:pPr>
            <a:r>
              <a:rPr lang="en-US" altLang="ko-KR" sz="2400" dirty="0" smtClean="0">
                <a:latin typeface="Verdana" pitchFamily="34" charset="0"/>
                <a:ea typeface="굴림"/>
                <a:cs typeface="굴림"/>
              </a:rPr>
              <a:t> </a:t>
            </a:r>
            <a:r>
              <a:rPr lang="en-US" altLang="ko-KR" sz="1600" dirty="0" smtClean="0">
                <a:latin typeface="Verdana" pitchFamily="34" charset="0"/>
                <a:ea typeface="굴림"/>
                <a:cs typeface="굴림"/>
              </a:rPr>
              <a:t>(</a:t>
            </a:r>
            <a:r>
              <a:rPr lang="en-US" sz="1600" dirty="0" smtClean="0"/>
              <a:t>Organizational Psychology: a Scientist-Practitioner Approach, Steve M. </a:t>
            </a:r>
            <a:r>
              <a:rPr lang="en-US" sz="1600" dirty="0" err="1" smtClean="0"/>
              <a:t>Jex</a:t>
            </a:r>
            <a:r>
              <a:rPr lang="en-US" sz="1600" dirty="0" smtClean="0"/>
              <a:t>)</a:t>
            </a:r>
          </a:p>
          <a:p>
            <a:pPr eaLnBrk="1" hangingPunct="1">
              <a:buFontTx/>
              <a:buNone/>
            </a:pPr>
            <a:r>
              <a:rPr lang="en-US" sz="2000" dirty="0" smtClean="0"/>
              <a:t> </a:t>
            </a:r>
            <a:endParaRPr lang="uk-UA"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Grant Project</a:t>
            </a:r>
          </a:p>
        </p:txBody>
      </p:sp>
      <p:sp>
        <p:nvSpPr>
          <p:cNvPr id="18435" name="Content Placeholder 2"/>
          <p:cNvSpPr>
            <a:spLocks noGrp="1"/>
          </p:cNvSpPr>
          <p:nvPr>
            <p:ph idx="1"/>
          </p:nvPr>
        </p:nvSpPr>
        <p:spPr>
          <a:xfrm>
            <a:off x="609600" y="1905000"/>
            <a:ext cx="8210550" cy="4478338"/>
          </a:xfrm>
        </p:spPr>
        <p:txBody>
          <a:bodyPr/>
          <a:lstStyle/>
          <a:p>
            <a:r>
              <a:rPr lang="en-US" dirty="0" smtClean="0"/>
              <a:t>Colorado Culture Change Accountability Board</a:t>
            </a:r>
          </a:p>
          <a:p>
            <a:r>
              <a:rPr lang="en-US" dirty="0" smtClean="0"/>
              <a:t>To develop and mentor Neighborhood Guides in 5 different Pi</a:t>
            </a:r>
            <a:r>
              <a:rPr lang="en-US" dirty="0" smtClean="0">
                <a:cs typeface="Arial" pitchFamily="34" charset="0"/>
              </a:rPr>
              <a:t>ñon managed communities</a:t>
            </a:r>
          </a:p>
          <a:p>
            <a:r>
              <a:rPr lang="en-US" dirty="0" smtClean="0">
                <a:cs typeface="Arial" pitchFamily="34" charset="0"/>
              </a:rPr>
              <a:t>These NGs would then use the same curriculum to develop at least one Neighborhood Team in each of their communities.</a:t>
            </a:r>
          </a:p>
          <a:p>
            <a:r>
              <a:rPr lang="en-US" dirty="0" smtClean="0">
                <a:cs typeface="Arial" pitchFamily="34" charset="0"/>
              </a:rPr>
              <a:t>The grant project was for a one year period from July 2010 to July 2011.</a:t>
            </a:r>
          </a:p>
          <a:p>
            <a:r>
              <a:rPr lang="en-US" dirty="0" smtClean="0">
                <a:cs typeface="Arial" pitchFamily="34" charset="0"/>
              </a:rPr>
              <a:t>Our project continues</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Project definitions</a:t>
            </a:r>
          </a:p>
        </p:txBody>
      </p:sp>
      <p:sp>
        <p:nvSpPr>
          <p:cNvPr id="19459" name="Content Placeholder 2"/>
          <p:cNvSpPr>
            <a:spLocks noGrp="1"/>
          </p:cNvSpPr>
          <p:nvPr>
            <p:ph idx="1"/>
          </p:nvPr>
        </p:nvSpPr>
        <p:spPr>
          <a:xfrm>
            <a:off x="457200" y="1557338"/>
            <a:ext cx="8362950" cy="4826000"/>
          </a:xfrm>
        </p:spPr>
        <p:txBody>
          <a:bodyPr/>
          <a:lstStyle/>
          <a:p>
            <a:r>
              <a:rPr lang="en-US" b="1" dirty="0">
                <a:solidFill>
                  <a:schemeClr val="tx1"/>
                </a:solidFill>
                <a:latin typeface="+mn-lt"/>
                <a:ea typeface="+mn-ea"/>
                <a:cs typeface="+mn-cs"/>
              </a:rPr>
              <a:t>Neighborhood </a:t>
            </a:r>
            <a:r>
              <a:rPr lang="en-US" dirty="0">
                <a:solidFill>
                  <a:schemeClr val="tx1"/>
                </a:solidFill>
                <a:latin typeface="+mn-lt"/>
                <a:ea typeface="+mn-ea"/>
                <a:cs typeface="+mn-cs"/>
              </a:rPr>
              <a:t>– a small section of a long-term care community where people live and work together</a:t>
            </a:r>
            <a:r>
              <a:rPr lang="en-US" dirty="0" smtClean="0">
                <a:solidFill>
                  <a:schemeClr val="tx1"/>
                </a:solidFill>
                <a:latin typeface="+mn-lt"/>
                <a:ea typeface="+mn-ea"/>
                <a:cs typeface="+mn-cs"/>
              </a:rPr>
              <a:t>.</a:t>
            </a:r>
          </a:p>
          <a:p>
            <a:r>
              <a:rPr lang="en-US" b="1" dirty="0">
                <a:solidFill>
                  <a:schemeClr val="tx1"/>
                </a:solidFill>
                <a:latin typeface="+mn-lt"/>
                <a:ea typeface="+mn-ea"/>
                <a:cs typeface="+mn-cs"/>
              </a:rPr>
              <a:t>Neighborhood Guide</a:t>
            </a:r>
            <a:r>
              <a:rPr lang="en-US" dirty="0">
                <a:solidFill>
                  <a:schemeClr val="tx1"/>
                </a:solidFill>
                <a:latin typeface="+mn-lt"/>
                <a:ea typeface="+mn-ea"/>
                <a:cs typeface="+mn-cs"/>
              </a:rPr>
              <a:t> – a person, usually in a management position (but there are exceptions) within the long-term care community, who has education and skills in developing and mentoring high-functioning self-directed work teams. </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Project definitions</a:t>
            </a:r>
          </a:p>
        </p:txBody>
      </p:sp>
      <p:sp>
        <p:nvSpPr>
          <p:cNvPr id="19459" name="Content Placeholder 2"/>
          <p:cNvSpPr>
            <a:spLocks noGrp="1"/>
          </p:cNvSpPr>
          <p:nvPr>
            <p:ph idx="1"/>
          </p:nvPr>
        </p:nvSpPr>
        <p:spPr>
          <a:xfrm>
            <a:off x="457200" y="1557338"/>
            <a:ext cx="8362950" cy="4826000"/>
          </a:xfrm>
        </p:spPr>
        <p:txBody>
          <a:bodyPr/>
          <a:lstStyle/>
          <a:p>
            <a:r>
              <a:rPr lang="en-US" b="1" dirty="0">
                <a:solidFill>
                  <a:schemeClr val="tx1"/>
                </a:solidFill>
                <a:latin typeface="+mn-lt"/>
                <a:ea typeface="+mn-ea"/>
                <a:cs typeface="+mn-cs"/>
              </a:rPr>
              <a:t>Self-Directed Neighborhood Team</a:t>
            </a:r>
            <a:r>
              <a:rPr lang="en-US" dirty="0">
                <a:solidFill>
                  <a:schemeClr val="tx1"/>
                </a:solidFill>
                <a:latin typeface="+mn-lt"/>
                <a:ea typeface="+mn-ea"/>
                <a:cs typeface="+mn-cs"/>
              </a:rPr>
              <a:t> – A multi-functional, cross-discipline, cross departmental group of consistently assigned staff working across a 24-hour/day-7-day/week time period, both management and non-management, who work together to meet the individual needs and desires of the residents in their neighborhood.  </a:t>
            </a:r>
          </a:p>
          <a:p>
            <a:r>
              <a:rPr lang="en-US" b="1" dirty="0">
                <a:solidFill>
                  <a:schemeClr val="tx1"/>
                </a:solidFill>
                <a:latin typeface="+mn-lt"/>
                <a:ea typeface="+mn-ea"/>
                <a:cs typeface="+mn-cs"/>
              </a:rPr>
              <a:t>Empowerment –</a:t>
            </a:r>
            <a:r>
              <a:rPr lang="en-US" dirty="0">
                <a:solidFill>
                  <a:schemeClr val="tx1"/>
                </a:solidFill>
                <a:latin typeface="+mn-lt"/>
                <a:ea typeface="+mn-ea"/>
                <a:cs typeface="+mn-cs"/>
              </a:rPr>
              <a:t> The moving of both </a:t>
            </a:r>
            <a:r>
              <a:rPr lang="en-US" b="1" dirty="0">
                <a:solidFill>
                  <a:schemeClr val="tx1"/>
                </a:solidFill>
                <a:latin typeface="+mn-lt"/>
                <a:ea typeface="+mn-ea"/>
                <a:cs typeface="+mn-cs"/>
              </a:rPr>
              <a:t>authority</a:t>
            </a:r>
            <a:r>
              <a:rPr lang="en-US" dirty="0">
                <a:solidFill>
                  <a:schemeClr val="tx1"/>
                </a:solidFill>
                <a:latin typeface="+mn-lt"/>
                <a:ea typeface="+mn-ea"/>
                <a:cs typeface="+mn-cs"/>
              </a:rPr>
              <a:t> and </a:t>
            </a:r>
            <a:r>
              <a:rPr lang="en-US" b="1" dirty="0">
                <a:solidFill>
                  <a:schemeClr val="tx1"/>
                </a:solidFill>
                <a:latin typeface="+mn-lt"/>
                <a:ea typeface="+mn-ea"/>
                <a:cs typeface="+mn-cs"/>
              </a:rPr>
              <a:t>accountability</a:t>
            </a:r>
            <a:r>
              <a:rPr lang="en-US" dirty="0">
                <a:solidFill>
                  <a:schemeClr val="tx1"/>
                </a:solidFill>
                <a:latin typeface="+mn-lt"/>
                <a:ea typeface="+mn-ea"/>
                <a:cs typeface="+mn-cs"/>
              </a:rPr>
              <a:t> along with </a:t>
            </a:r>
            <a:r>
              <a:rPr lang="en-US" b="1" dirty="0">
                <a:solidFill>
                  <a:schemeClr val="tx1"/>
                </a:solidFill>
                <a:latin typeface="+mn-lt"/>
                <a:ea typeface="+mn-ea"/>
                <a:cs typeface="+mn-cs"/>
              </a:rPr>
              <a:t>resources</a:t>
            </a:r>
            <a:r>
              <a:rPr lang="en-US" dirty="0">
                <a:solidFill>
                  <a:schemeClr val="tx1"/>
                </a:solidFill>
                <a:latin typeface="+mn-lt"/>
                <a:ea typeface="+mn-ea"/>
                <a:cs typeface="+mn-cs"/>
              </a:rPr>
              <a:t> and </a:t>
            </a:r>
            <a:r>
              <a:rPr lang="en-US" b="1" dirty="0">
                <a:solidFill>
                  <a:schemeClr val="tx1"/>
                </a:solidFill>
                <a:latin typeface="+mn-lt"/>
                <a:ea typeface="+mn-ea"/>
                <a:cs typeface="+mn-cs"/>
              </a:rPr>
              <a:t>information</a:t>
            </a:r>
            <a:r>
              <a:rPr lang="en-US" dirty="0">
                <a:solidFill>
                  <a:schemeClr val="tx1"/>
                </a:solidFill>
                <a:latin typeface="+mn-lt"/>
                <a:ea typeface="+mn-ea"/>
                <a:cs typeface="+mn-cs"/>
              </a:rPr>
              <a:t> out of the traditional departmental structure and into the neighborhood team. </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Neighborhood Guides</a:t>
            </a:r>
          </a:p>
        </p:txBody>
      </p:sp>
      <p:sp>
        <p:nvSpPr>
          <p:cNvPr id="20483" name="Content Placeholder 2"/>
          <p:cNvSpPr>
            <a:spLocks noGrp="1"/>
          </p:cNvSpPr>
          <p:nvPr>
            <p:ph idx="1"/>
          </p:nvPr>
        </p:nvSpPr>
        <p:spPr>
          <a:xfrm>
            <a:off x="609600" y="1557338"/>
            <a:ext cx="8210550" cy="4826000"/>
          </a:xfrm>
        </p:spPr>
        <p:txBody>
          <a:bodyPr/>
          <a:lstStyle/>
          <a:p>
            <a:r>
              <a:rPr lang="en-US" dirty="0" smtClean="0"/>
              <a:t>Started with 21 people from 5 different communities</a:t>
            </a:r>
          </a:p>
          <a:p>
            <a:r>
              <a:rPr lang="en-US" dirty="0" smtClean="0"/>
              <a:t>18 managers, 1 weekend nurse, &amp; 2 CNAs</a:t>
            </a:r>
          </a:p>
          <a:p>
            <a:r>
              <a:rPr lang="en-US" dirty="0" smtClean="0"/>
              <a:t>Committed to:</a:t>
            </a:r>
          </a:p>
          <a:p>
            <a:pPr lvl="1"/>
            <a:r>
              <a:rPr lang="en-US" dirty="0" smtClean="0"/>
              <a:t>4 training sessions over the course of the project</a:t>
            </a:r>
          </a:p>
          <a:p>
            <a:pPr lvl="1"/>
            <a:r>
              <a:rPr lang="en-US" dirty="0" smtClean="0"/>
              <a:t>To use the curriculum as developed to grow at least one Neighborhood Team </a:t>
            </a:r>
          </a:p>
          <a:p>
            <a:r>
              <a:rPr lang="en-US" dirty="0" smtClean="0"/>
              <a:t>Developed their own Mission, Vision and Code of Ethics</a:t>
            </a:r>
          </a:p>
          <a:p>
            <a:r>
              <a:rPr lang="en-US" dirty="0" smtClean="0"/>
              <a:t>Went to work growing themselves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Growing Guides</a:t>
            </a:r>
          </a:p>
        </p:txBody>
      </p:sp>
      <p:sp>
        <p:nvSpPr>
          <p:cNvPr id="21507" name="Content Placeholder 2"/>
          <p:cNvSpPr>
            <a:spLocks noGrp="1"/>
          </p:cNvSpPr>
          <p:nvPr>
            <p:ph idx="1"/>
          </p:nvPr>
        </p:nvSpPr>
        <p:spPr>
          <a:xfrm>
            <a:off x="762000" y="1600200"/>
            <a:ext cx="7643812" cy="4826000"/>
          </a:xfrm>
        </p:spPr>
        <p:txBody>
          <a:bodyPr/>
          <a:lstStyle/>
          <a:p>
            <a:pPr eaLnBrk="1" hangingPunct="1"/>
            <a:r>
              <a:rPr lang="en-US" dirty="0" smtClean="0"/>
              <a:t>From Sheepherders to Shepherds</a:t>
            </a:r>
          </a:p>
          <a:p>
            <a:pPr eaLnBrk="1" hangingPunct="1"/>
            <a:r>
              <a:rPr lang="en-US" dirty="0" smtClean="0"/>
              <a:t>Focused on Self-Awareness and Group Facilitation </a:t>
            </a:r>
            <a:r>
              <a:rPr lang="en-US" dirty="0" smtClean="0"/>
              <a:t>and Coaching Skills</a:t>
            </a:r>
            <a:endParaRPr lang="en-US" dirty="0" smtClean="0"/>
          </a:p>
          <a:p>
            <a:pPr eaLnBrk="1" hangingPunct="1"/>
            <a:r>
              <a:rPr lang="en-US" dirty="0" smtClean="0"/>
              <a:t>Guides have to learn how to stop giving answers and start asking questions</a:t>
            </a:r>
          </a:p>
          <a:p>
            <a:pPr eaLnBrk="1" hangingPunct="1">
              <a:buFontTx/>
              <a:buNone/>
            </a:pPr>
            <a:endParaRPr lang="en-US" sz="2400" i="1" dirty="0" smtClean="0"/>
          </a:p>
        </p:txBody>
      </p:sp>
      <p:pic>
        <p:nvPicPr>
          <p:cNvPr id="21508" name="Picture 4" descr="C:\Documents and Settings\NFox\Local Settings\Temporary Internet Files\Content.IE5\L047L253\MC900194028[1].wmf"/>
          <p:cNvPicPr>
            <a:picLocks noChangeAspect="1" noChangeArrowheads="1"/>
          </p:cNvPicPr>
          <p:nvPr/>
        </p:nvPicPr>
        <p:blipFill>
          <a:blip r:embed="rId3" cstate="print"/>
          <a:srcRect/>
          <a:stretch>
            <a:fillRect/>
          </a:stretch>
        </p:blipFill>
        <p:spPr bwMode="auto">
          <a:xfrm>
            <a:off x="5715000" y="3657600"/>
            <a:ext cx="2855913" cy="2925763"/>
          </a:xfrm>
          <a:prstGeom prst="rect">
            <a:avLst/>
          </a:prstGeom>
          <a:noFill/>
          <a:ln w="9525">
            <a:noFill/>
            <a:miter lim="800000"/>
            <a:headEnd/>
            <a:tailEnd/>
          </a:ln>
        </p:spPr>
      </p:pic>
      <p:pic>
        <p:nvPicPr>
          <p:cNvPr id="21509" name="Picture 5" descr="C:\Documents and Settings\NFox\Local Settings\Temporary Internet Files\Content.IE5\R230GTEM\MC900337948[1].wmf"/>
          <p:cNvPicPr>
            <a:picLocks noChangeAspect="1" noChangeArrowheads="1"/>
          </p:cNvPicPr>
          <p:nvPr/>
        </p:nvPicPr>
        <p:blipFill>
          <a:blip r:embed="rId4" cstate="print"/>
          <a:srcRect/>
          <a:stretch>
            <a:fillRect/>
          </a:stretch>
        </p:blipFill>
        <p:spPr bwMode="auto">
          <a:xfrm>
            <a:off x="914400" y="4267200"/>
            <a:ext cx="2819400" cy="200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381000"/>
            <a:ext cx="7488238" cy="762000"/>
          </a:xfrm>
        </p:spPr>
        <p:txBody>
          <a:bodyPr/>
          <a:lstStyle/>
          <a:p>
            <a:pPr algn="ctr"/>
            <a:r>
              <a:rPr lang="en-US" dirty="0" smtClean="0"/>
              <a:t>Guide Core Beliefs</a:t>
            </a:r>
          </a:p>
        </p:txBody>
      </p:sp>
      <p:graphicFrame>
        <p:nvGraphicFramePr>
          <p:cNvPr id="4" name="Content Placeholder 3"/>
          <p:cNvGraphicFramePr>
            <a:graphicFrameLocks noGrp="1"/>
          </p:cNvGraphicFramePr>
          <p:nvPr>
            <p:ph idx="1"/>
          </p:nvPr>
        </p:nvGraphicFramePr>
        <p:xfrm>
          <a:off x="609600" y="1752600"/>
          <a:ext cx="7488238" cy="2546733"/>
        </p:xfrm>
        <a:graphic>
          <a:graphicData uri="http://schemas.openxmlformats.org/drawingml/2006/table">
            <a:tbl>
              <a:tblPr firstRow="1" bandRow="1">
                <a:tableStyleId>{5C22544A-7EE6-4342-B048-85BDC9FD1C3A}</a:tableStyleId>
              </a:tblPr>
              <a:tblGrid>
                <a:gridCol w="3744119"/>
                <a:gridCol w="3744119"/>
              </a:tblGrid>
              <a:tr h="502286">
                <a:tc>
                  <a:txBody>
                    <a:bodyPr/>
                    <a:lstStyle/>
                    <a:p>
                      <a:r>
                        <a:rPr lang="en-US" sz="2400" dirty="0" smtClean="0"/>
                        <a:t>Theory</a:t>
                      </a:r>
                      <a:r>
                        <a:rPr lang="en-US" sz="2400" baseline="0" dirty="0" smtClean="0"/>
                        <a:t> X (autocratic)</a:t>
                      </a:r>
                      <a:endParaRPr lang="en-US" sz="2400" dirty="0"/>
                    </a:p>
                  </a:txBody>
                  <a:tcPr/>
                </a:tc>
                <a:tc>
                  <a:txBody>
                    <a:bodyPr/>
                    <a:lstStyle/>
                    <a:p>
                      <a:r>
                        <a:rPr lang="en-US" sz="2400" dirty="0" smtClean="0"/>
                        <a:t>Theory Y (democratic)</a:t>
                      </a:r>
                      <a:endParaRPr lang="en-US" sz="2400" dirty="0"/>
                    </a:p>
                  </a:txBody>
                  <a:tcPr/>
                </a:tc>
              </a:tr>
              <a:tr h="447082">
                <a:tc>
                  <a:txBody>
                    <a:bodyPr/>
                    <a:lstStyle/>
                    <a:p>
                      <a:r>
                        <a:rPr lang="en-US" dirty="0" smtClean="0"/>
                        <a:t>People</a:t>
                      </a:r>
                      <a:r>
                        <a:rPr lang="en-US" baseline="0" dirty="0" smtClean="0"/>
                        <a:t> need to be controlled</a:t>
                      </a:r>
                      <a:endParaRPr lang="en-US" dirty="0"/>
                    </a:p>
                  </a:txBody>
                  <a:tcPr/>
                </a:tc>
                <a:tc>
                  <a:txBody>
                    <a:bodyPr/>
                    <a:lstStyle/>
                    <a:p>
                      <a:r>
                        <a:rPr lang="en-US" dirty="0" smtClean="0"/>
                        <a:t>People</a:t>
                      </a:r>
                      <a:r>
                        <a:rPr lang="en-US" baseline="0" dirty="0" smtClean="0"/>
                        <a:t> have self control</a:t>
                      </a:r>
                      <a:endParaRPr lang="en-US" dirty="0"/>
                    </a:p>
                  </a:txBody>
                  <a:tcPr/>
                </a:tc>
              </a:tr>
              <a:tr h="447082">
                <a:tc>
                  <a:txBody>
                    <a:bodyPr/>
                    <a:lstStyle/>
                    <a:p>
                      <a:r>
                        <a:rPr lang="en-US" dirty="0" smtClean="0"/>
                        <a:t>People need to be motivated</a:t>
                      </a:r>
                      <a:endParaRPr lang="en-US" dirty="0"/>
                    </a:p>
                  </a:txBody>
                  <a:tcPr/>
                </a:tc>
                <a:tc>
                  <a:txBody>
                    <a:bodyPr/>
                    <a:lstStyle/>
                    <a:p>
                      <a:r>
                        <a:rPr lang="en-US" dirty="0" smtClean="0"/>
                        <a:t>People motivate themselves</a:t>
                      </a:r>
                      <a:endParaRPr lang="en-US" dirty="0"/>
                    </a:p>
                  </a:txBody>
                  <a:tcPr/>
                </a:tc>
              </a:tr>
              <a:tr h="447082">
                <a:tc>
                  <a:txBody>
                    <a:bodyPr/>
                    <a:lstStyle/>
                    <a:p>
                      <a:r>
                        <a:rPr lang="en-US" dirty="0" smtClean="0"/>
                        <a:t>People are not</a:t>
                      </a:r>
                      <a:r>
                        <a:rPr lang="en-US" baseline="0" dirty="0" smtClean="0"/>
                        <a:t> very smart</a:t>
                      </a:r>
                      <a:endParaRPr lang="en-US" dirty="0"/>
                    </a:p>
                  </a:txBody>
                  <a:tcPr/>
                </a:tc>
                <a:tc>
                  <a:txBody>
                    <a:bodyPr/>
                    <a:lstStyle/>
                    <a:p>
                      <a:r>
                        <a:rPr lang="en-US" dirty="0" smtClean="0"/>
                        <a:t>People are smart</a:t>
                      </a:r>
                      <a:endParaRPr lang="en-US" dirty="0"/>
                    </a:p>
                  </a:txBody>
                  <a:tcPr/>
                </a:tc>
              </a:tr>
              <a:tr h="703201">
                <a:tc>
                  <a:txBody>
                    <a:bodyPr/>
                    <a:lstStyle/>
                    <a:p>
                      <a:r>
                        <a:rPr lang="en-US" dirty="0" smtClean="0"/>
                        <a:t>People</a:t>
                      </a:r>
                      <a:r>
                        <a:rPr lang="en-US" baseline="0" dirty="0" smtClean="0"/>
                        <a:t> need encouragement to do good work</a:t>
                      </a:r>
                      <a:endParaRPr lang="en-US" dirty="0"/>
                    </a:p>
                  </a:txBody>
                  <a:tcPr/>
                </a:tc>
                <a:tc>
                  <a:txBody>
                    <a:bodyPr/>
                    <a:lstStyle/>
                    <a:p>
                      <a:r>
                        <a:rPr lang="en-US" dirty="0" smtClean="0"/>
                        <a:t>People want to do a good job</a:t>
                      </a:r>
                      <a:endParaRPr lang="en-US" dirty="0"/>
                    </a:p>
                  </a:txBody>
                  <a:tcPr/>
                </a:tc>
              </a:tr>
            </a:tbl>
          </a:graphicData>
        </a:graphic>
      </p:graphicFrame>
      <p:sp>
        <p:nvSpPr>
          <p:cNvPr id="22551" name="TextBox 6"/>
          <p:cNvSpPr txBox="1">
            <a:spLocks noChangeArrowheads="1"/>
          </p:cNvSpPr>
          <p:nvPr/>
        </p:nvSpPr>
        <p:spPr bwMode="auto">
          <a:xfrm>
            <a:off x="457200" y="4343400"/>
            <a:ext cx="8229600" cy="1938992"/>
          </a:xfrm>
          <a:prstGeom prst="rect">
            <a:avLst/>
          </a:prstGeom>
          <a:noFill/>
          <a:ln w="9525">
            <a:noFill/>
            <a:miter lim="800000"/>
            <a:headEnd/>
            <a:tailEnd/>
          </a:ln>
        </p:spPr>
        <p:txBody>
          <a:bodyPr wrap="square">
            <a:spAutoFit/>
          </a:bodyPr>
          <a:lstStyle/>
          <a:p>
            <a:pPr>
              <a:buFont typeface="Arial" pitchFamily="34" charset="0"/>
              <a:buChar char="•"/>
            </a:pPr>
            <a:r>
              <a:rPr lang="en-US" sz="2000" b="0" dirty="0"/>
              <a:t>The distinctions between Theory X and Theory Y refers not to management styles or behavior, but to assumptions that we have about people.</a:t>
            </a:r>
          </a:p>
          <a:p>
            <a:pPr>
              <a:buFont typeface="Arial" pitchFamily="34" charset="0"/>
              <a:buChar char="•"/>
            </a:pPr>
            <a:r>
              <a:rPr lang="en-US" sz="2000" b="0" dirty="0"/>
              <a:t>Theory X assumptions handicap a leaders ability in creating an </a:t>
            </a:r>
            <a:r>
              <a:rPr lang="en-US" sz="2000" b="0" u="sng" dirty="0"/>
              <a:t>empowered workforce</a:t>
            </a:r>
            <a:r>
              <a:rPr lang="en-US" sz="2000" b="0" dirty="0"/>
              <a:t>.</a:t>
            </a:r>
          </a:p>
          <a:p>
            <a:pPr>
              <a:buFont typeface="Arial" pitchFamily="34" charset="0"/>
              <a:buChar char="•"/>
            </a:pPr>
            <a:r>
              <a:rPr lang="en-US" sz="2000" b="0" dirty="0"/>
              <a:t>Theory Y assumptions enables a </a:t>
            </a:r>
            <a:r>
              <a:rPr lang="en-US" sz="2000" b="0" dirty="0" smtClean="0"/>
              <a:t>leader’s </a:t>
            </a:r>
            <a:r>
              <a:rPr lang="en-US" sz="2000" b="0" dirty="0"/>
              <a:t>ability to support SDWTs.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Guides must play many roles</a:t>
            </a:r>
          </a:p>
        </p:txBody>
      </p:sp>
      <p:sp>
        <p:nvSpPr>
          <p:cNvPr id="23555" name="Content Placeholder 3"/>
          <p:cNvSpPr>
            <a:spLocks noGrp="1"/>
          </p:cNvSpPr>
          <p:nvPr>
            <p:ph idx="1"/>
          </p:nvPr>
        </p:nvSpPr>
        <p:spPr>
          <a:xfrm>
            <a:off x="457200" y="1557338"/>
            <a:ext cx="8362950" cy="4826000"/>
          </a:xfrm>
        </p:spPr>
        <p:txBody>
          <a:bodyPr/>
          <a:lstStyle/>
          <a:p>
            <a:endParaRPr lang="en-US" dirty="0" smtClean="0"/>
          </a:p>
          <a:p>
            <a:r>
              <a:rPr lang="en-US" dirty="0" smtClean="0"/>
              <a:t>We identified 9 different roles into which a Neighborhood Guide must grow and become.</a:t>
            </a:r>
          </a:p>
          <a:p>
            <a:r>
              <a:rPr lang="en-US" dirty="0" smtClean="0"/>
              <a:t>As the Teams mature in their own growth, these roles may shift in importance and frequency, but they are all necessary and vital to a team’s success.</a:t>
            </a:r>
          </a:p>
          <a:p>
            <a:r>
              <a:rPr lang="en-US" dirty="0" smtClean="0"/>
              <a:t>SDWT will always need Guides.</a:t>
            </a:r>
          </a:p>
          <a:p>
            <a:r>
              <a:rPr lang="en-US" dirty="0" smtClean="0"/>
              <a:t>Even the highest functioning teams will tend to take short-cuts.</a:t>
            </a:r>
          </a:p>
          <a:p>
            <a:pPr>
              <a:buFontTx/>
              <a:buNone/>
            </a:pPr>
            <a:endParaRPr lang="en-US" dirty="0" smtClean="0"/>
          </a:p>
          <a:p>
            <a:pPr>
              <a:buFontTx/>
              <a:buNone/>
            </a:pPr>
            <a:endParaRPr lang="en-US" dirty="0" smtClean="0"/>
          </a:p>
          <a:p>
            <a:pPr>
              <a:buFontTx/>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7559675" cy="508000"/>
          </a:xfrm>
        </p:spPr>
        <p:txBody>
          <a:bodyPr/>
          <a:lstStyle/>
          <a:p>
            <a:r>
              <a:rPr lang="en-US" dirty="0" smtClean="0"/>
              <a:t>Guide Roles</a:t>
            </a:r>
            <a:endParaRPr lang="en-US" dirty="0"/>
          </a:p>
        </p:txBody>
      </p:sp>
      <p:graphicFrame>
        <p:nvGraphicFramePr>
          <p:cNvPr id="4" name="Diagram 3"/>
          <p:cNvGraphicFramePr/>
          <p:nvPr/>
        </p:nvGraphicFramePr>
        <p:xfrm>
          <a:off x="381001" y="228600"/>
          <a:ext cx="8153400" cy="662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Our Challenge</a:t>
            </a:r>
          </a:p>
        </p:txBody>
      </p:sp>
      <p:sp>
        <p:nvSpPr>
          <p:cNvPr id="24579" name="Content Placeholder 2"/>
          <p:cNvSpPr>
            <a:spLocks noGrp="1"/>
          </p:cNvSpPr>
          <p:nvPr>
            <p:ph idx="1"/>
          </p:nvPr>
        </p:nvSpPr>
        <p:spPr>
          <a:xfrm>
            <a:off x="533400" y="1600200"/>
            <a:ext cx="8431213" cy="5068888"/>
          </a:xfrm>
        </p:spPr>
        <p:txBody>
          <a:bodyPr/>
          <a:lstStyle/>
          <a:p>
            <a:r>
              <a:rPr lang="en-US" dirty="0" smtClean="0"/>
              <a:t>Taking an organic process and making it as linear as possible.</a:t>
            </a:r>
          </a:p>
          <a:p>
            <a:r>
              <a:rPr lang="en-US" dirty="0" smtClean="0"/>
              <a:t>We created a road map for the Guides</a:t>
            </a:r>
          </a:p>
          <a:p>
            <a:r>
              <a:rPr lang="en-US" dirty="0" smtClean="0"/>
              <a:t>The Road Map is divided into 30 one-hour Modules. </a:t>
            </a:r>
          </a:p>
          <a:p>
            <a:r>
              <a:rPr lang="en-US" dirty="0" smtClean="0"/>
              <a:t>The “art” of guiding a SDWT is found in the ability to respond to the needs of the moment.</a:t>
            </a:r>
          </a:p>
          <a:p>
            <a:r>
              <a:rPr lang="en-US" dirty="0" smtClean="0"/>
              <a:t>Other than the final 5 Modules, the Guides can reach down and “pull up” a Module if they need it to address a current issue.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Road Map</a:t>
            </a:r>
            <a:endParaRPr lang="en-US" dirty="0"/>
          </a:p>
        </p:txBody>
      </p:sp>
      <p:sp>
        <p:nvSpPr>
          <p:cNvPr id="3" name="Content Placeholder 2"/>
          <p:cNvSpPr>
            <a:spLocks noGrp="1"/>
          </p:cNvSpPr>
          <p:nvPr>
            <p:ph idx="1"/>
          </p:nvPr>
        </p:nvSpPr>
        <p:spPr>
          <a:xfrm>
            <a:off x="304800" y="1557338"/>
            <a:ext cx="8515350" cy="4826000"/>
          </a:xfrm>
        </p:spPr>
        <p:txBody>
          <a:bodyPr/>
          <a:lstStyle/>
          <a:p>
            <a:r>
              <a:rPr lang="en-US" dirty="0" smtClean="0"/>
              <a:t>Modules 1-3 – Setting the Stage</a:t>
            </a:r>
          </a:p>
          <a:p>
            <a:r>
              <a:rPr lang="en-US" dirty="0" smtClean="0"/>
              <a:t>Modules 4-6 – Creating a Team Identity</a:t>
            </a:r>
          </a:p>
          <a:p>
            <a:r>
              <a:rPr lang="en-US" dirty="0" smtClean="0"/>
              <a:t>Modules 7-9 – Building Team Skills</a:t>
            </a:r>
          </a:p>
          <a:p>
            <a:r>
              <a:rPr lang="en-US" dirty="0" smtClean="0"/>
              <a:t>Modules 10-13 – Acting Like a Team</a:t>
            </a:r>
          </a:p>
          <a:p>
            <a:r>
              <a:rPr lang="en-US" dirty="0" smtClean="0"/>
              <a:t>Modules 14-16 – Performance Improvement</a:t>
            </a:r>
          </a:p>
          <a:p>
            <a:r>
              <a:rPr lang="en-US" dirty="0" smtClean="0"/>
              <a:t>Modules 17-19 - Becoming Customer-Focused</a:t>
            </a:r>
          </a:p>
          <a:p>
            <a:r>
              <a:rPr lang="en-US" dirty="0" smtClean="0"/>
              <a:t>Modules 20-22 – Growing as Leaders</a:t>
            </a:r>
          </a:p>
          <a:p>
            <a:r>
              <a:rPr lang="en-US" dirty="0" smtClean="0"/>
              <a:t>Modules 23-25 – Growing as a Team</a:t>
            </a:r>
          </a:p>
          <a:p>
            <a:r>
              <a:rPr lang="en-US" dirty="0" smtClean="0"/>
              <a:t>Modules 26-29 – Team Self-Management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381000"/>
            <a:ext cx="7127875" cy="723900"/>
          </a:xfrm>
        </p:spPr>
        <p:txBody>
          <a:bodyPr/>
          <a:lstStyle/>
          <a:p>
            <a:pPr eaLnBrk="1" hangingPunct="1"/>
            <a:r>
              <a:rPr lang="en-US" dirty="0" smtClean="0"/>
              <a:t>The Oddest of Ethos</a:t>
            </a:r>
          </a:p>
        </p:txBody>
      </p:sp>
      <p:sp>
        <p:nvSpPr>
          <p:cNvPr id="5123" name="Rectangle 3"/>
          <p:cNvSpPr>
            <a:spLocks noGrp="1" noChangeArrowheads="1"/>
          </p:cNvSpPr>
          <p:nvPr>
            <p:ph type="body" idx="1"/>
          </p:nvPr>
        </p:nvSpPr>
        <p:spPr>
          <a:xfrm>
            <a:off x="304800" y="1295400"/>
            <a:ext cx="8731250" cy="5373688"/>
          </a:xfrm>
        </p:spPr>
        <p:txBody>
          <a:bodyPr/>
          <a:lstStyle/>
          <a:p>
            <a:pPr eaLnBrk="1" hangingPunct="1"/>
            <a:endParaRPr lang="en-US" sz="2400" dirty="0" smtClean="0"/>
          </a:p>
          <a:p>
            <a:pPr eaLnBrk="1" hangingPunct="1"/>
            <a:r>
              <a:rPr lang="en-US" dirty="0" smtClean="0"/>
              <a:t>Ethos = The disposition, character, or fundamental values peculiar to a group or team.</a:t>
            </a:r>
          </a:p>
          <a:p>
            <a:pPr eaLnBrk="1" hangingPunct="1">
              <a:buFontTx/>
              <a:buNone/>
            </a:pPr>
            <a:endParaRPr lang="en-US" dirty="0" smtClean="0"/>
          </a:p>
          <a:p>
            <a:pPr eaLnBrk="1" hangingPunct="1"/>
            <a:r>
              <a:rPr lang="en-US" dirty="0" smtClean="0"/>
              <a:t>The institutional model ethos has been largely shaped by the very organizational structures we have used to “shape and influence the behaviors” of our employees.</a:t>
            </a:r>
          </a:p>
          <a:p>
            <a:pPr eaLnBrk="1" hangingPunct="1"/>
            <a:endParaRPr lang="en-US" dirty="0" smtClean="0"/>
          </a:p>
          <a:p>
            <a:pPr eaLnBrk="1" hangingPunct="1"/>
            <a:r>
              <a:rPr lang="en-US" dirty="0" smtClean="0"/>
              <a:t>We know that human behavior is a result of context more than character.</a:t>
            </a:r>
          </a:p>
          <a:p>
            <a:pPr eaLnBrk="1" hangingPunct="1"/>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Giving them Tools</a:t>
            </a:r>
          </a:p>
        </p:txBody>
      </p:sp>
      <p:sp>
        <p:nvSpPr>
          <p:cNvPr id="25603" name="Content Placeholder 2"/>
          <p:cNvSpPr>
            <a:spLocks noGrp="1"/>
          </p:cNvSpPr>
          <p:nvPr>
            <p:ph idx="1"/>
          </p:nvPr>
        </p:nvSpPr>
        <p:spPr>
          <a:xfrm>
            <a:off x="457200" y="1557338"/>
            <a:ext cx="8362950" cy="4995862"/>
          </a:xfrm>
        </p:spPr>
        <p:txBody>
          <a:bodyPr/>
          <a:lstStyle/>
          <a:p>
            <a:r>
              <a:rPr lang="en-US" dirty="0" smtClean="0"/>
              <a:t>The Guide’s Log</a:t>
            </a:r>
          </a:p>
          <a:p>
            <a:r>
              <a:rPr lang="en-US" dirty="0" smtClean="0"/>
              <a:t>A scripted curriculum guide was developed for each of the 30 one-hour Modules.</a:t>
            </a:r>
          </a:p>
          <a:p>
            <a:r>
              <a:rPr lang="en-US" dirty="0" smtClean="0"/>
              <a:t>Each Module has a Follow-up from the previous meeting, a Soil Warmer, a Main Topic, a Learning Circle Topic and a </a:t>
            </a:r>
            <a:r>
              <a:rPr lang="en-US" smtClean="0"/>
              <a:t>Team</a:t>
            </a:r>
            <a:r>
              <a:rPr lang="en-US" smtClean="0"/>
              <a:t>work Growth Assignment</a:t>
            </a:r>
            <a:endParaRPr lang="en-US" dirty="0" smtClean="0"/>
          </a:p>
          <a:p>
            <a:r>
              <a:rPr lang="en-US" dirty="0" smtClean="0"/>
              <a:t>The Log also includes all the handouts needed for each individual Module.</a:t>
            </a:r>
          </a:p>
          <a:p>
            <a:r>
              <a:rPr lang="en-US" dirty="0" smtClean="0"/>
              <a:t>We also included a section on Facilitation Tools and Team Building exercises in the Log</a:t>
            </a:r>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The Guide Kit</a:t>
            </a:r>
          </a:p>
        </p:txBody>
      </p:sp>
      <p:sp>
        <p:nvSpPr>
          <p:cNvPr id="26627" name="Content Placeholder 2"/>
          <p:cNvSpPr>
            <a:spLocks noGrp="1"/>
          </p:cNvSpPr>
          <p:nvPr>
            <p:ph idx="1"/>
          </p:nvPr>
        </p:nvSpPr>
        <p:spPr>
          <a:xfrm>
            <a:off x="762000" y="1752600"/>
            <a:ext cx="7643812" cy="4826000"/>
          </a:xfrm>
        </p:spPr>
        <p:txBody>
          <a:bodyPr/>
          <a:lstStyle/>
          <a:p>
            <a:r>
              <a:rPr lang="en-US" dirty="0" smtClean="0"/>
              <a:t>Each community was given a suitcase with the supplies necessary to facilitate the Modules</a:t>
            </a:r>
          </a:p>
          <a:p>
            <a:r>
              <a:rPr lang="en-US" dirty="0" smtClean="0"/>
              <a:t>A DVD that includes everything in the Guide’s Log along with any videos used in the curriculum</a:t>
            </a:r>
          </a:p>
          <a:p>
            <a:r>
              <a:rPr lang="en-US" dirty="0" smtClean="0"/>
              <a:t>And a Video Camera to record each of their Neighborhood Team Sessions</a:t>
            </a:r>
          </a:p>
          <a:p>
            <a:r>
              <a:rPr lang="en-US" dirty="0" smtClean="0"/>
              <a:t>Each Guide is also charged with journaling their own journey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Continued Support</a:t>
            </a:r>
          </a:p>
        </p:txBody>
      </p:sp>
      <p:sp>
        <p:nvSpPr>
          <p:cNvPr id="27651" name="Content Placeholder 2"/>
          <p:cNvSpPr>
            <a:spLocks noGrp="1"/>
          </p:cNvSpPr>
          <p:nvPr>
            <p:ph idx="1"/>
          </p:nvPr>
        </p:nvSpPr>
        <p:spPr>
          <a:xfrm>
            <a:off x="533400" y="1981200"/>
            <a:ext cx="8210550" cy="4521200"/>
          </a:xfrm>
        </p:spPr>
        <p:txBody>
          <a:bodyPr/>
          <a:lstStyle/>
          <a:p>
            <a:r>
              <a:rPr lang="en-US" dirty="0" smtClean="0"/>
              <a:t>Quarterly, one of the project leaders visited each home to observe a team meeting and provide feedback to the Guides</a:t>
            </a:r>
          </a:p>
          <a:p>
            <a:r>
              <a:rPr lang="en-US" dirty="0" smtClean="0"/>
              <a:t>The project leaders also watch a video of a team meeting and offer feedback to the guides</a:t>
            </a:r>
          </a:p>
          <a:p>
            <a:r>
              <a:rPr lang="en-US" dirty="0" smtClean="0"/>
              <a:t>Quarterly 2-day sessions where the Guides report their successes and challenges and learn from each other, and also receive more Modules.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a:xfrm>
            <a:off x="685800" y="1524000"/>
            <a:ext cx="8134350" cy="5181600"/>
          </a:xfrm>
        </p:spPr>
        <p:txBody>
          <a:bodyPr/>
          <a:lstStyle/>
          <a:p>
            <a:r>
              <a:rPr lang="en-US" dirty="0" smtClean="0"/>
              <a:t>Size Matters</a:t>
            </a:r>
          </a:p>
          <a:p>
            <a:pPr lvl="0"/>
            <a:r>
              <a:rPr lang="en-US" dirty="0"/>
              <a:t>Don’t go it alone – train many Guides</a:t>
            </a:r>
          </a:p>
          <a:p>
            <a:pPr lvl="0"/>
            <a:r>
              <a:rPr lang="en-US" dirty="0"/>
              <a:t>Consistency w/flexibility</a:t>
            </a:r>
          </a:p>
          <a:p>
            <a:pPr lvl="0"/>
            <a:r>
              <a:rPr lang="en-US" dirty="0"/>
              <a:t>Not something extra – but how we work now</a:t>
            </a:r>
          </a:p>
          <a:p>
            <a:pPr lvl="0"/>
            <a:r>
              <a:rPr lang="en-US" dirty="0"/>
              <a:t>Anyone can be a Guide – but have a person of formal authority with you</a:t>
            </a:r>
          </a:p>
          <a:p>
            <a:pPr lvl="0"/>
            <a:r>
              <a:rPr lang="en-US" dirty="0"/>
              <a:t>Don’t be afraid to start over or repeat a module</a:t>
            </a:r>
          </a:p>
          <a:p>
            <a:pPr lvl="0"/>
            <a:endParaRPr lang="en-US" sz="2400" dirty="0"/>
          </a:p>
          <a:p>
            <a:endParaRPr lang="en-US" dirty="0"/>
          </a:p>
          <a:p>
            <a:pPr lvl="0"/>
            <a:endParaRPr lang="en-US" dirty="0"/>
          </a:p>
          <a:p>
            <a:endParaRPr lang="en-US" dirty="0"/>
          </a:p>
        </p:txBody>
      </p:sp>
    </p:spTree>
    <p:extLst>
      <p:ext uri="{BB962C8B-B14F-4D97-AF65-F5344CB8AC3E}">
        <p14:creationId xmlns:p14="http://schemas.microsoft.com/office/powerpoint/2010/main" val="3187302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a:xfrm>
            <a:off x="762000" y="1600200"/>
            <a:ext cx="8058150" cy="4783138"/>
          </a:xfrm>
        </p:spPr>
        <p:txBody>
          <a:bodyPr/>
          <a:lstStyle/>
          <a:p>
            <a:pPr lvl="0"/>
            <a:r>
              <a:rPr lang="en-US" dirty="0"/>
              <a:t>Administrator and DON involvement</a:t>
            </a:r>
          </a:p>
          <a:p>
            <a:pPr lvl="0"/>
            <a:r>
              <a:rPr lang="en-US" dirty="0"/>
              <a:t>Let the teams decide on meeting times and hold each other accountable for attendance</a:t>
            </a:r>
          </a:p>
          <a:p>
            <a:r>
              <a:rPr lang="en-US" dirty="0"/>
              <a:t>Come prepared</a:t>
            </a:r>
          </a:p>
          <a:p>
            <a:pPr lvl="0"/>
            <a:r>
              <a:rPr lang="en-US" dirty="0"/>
              <a:t>Meet as a team of Guides often</a:t>
            </a:r>
          </a:p>
          <a:p>
            <a:r>
              <a:rPr lang="en-US" dirty="0"/>
              <a:t>Guiding a team is not just being at Team Meetings</a:t>
            </a:r>
          </a:p>
          <a:p>
            <a:endParaRPr lang="en-US" dirty="0"/>
          </a:p>
        </p:txBody>
      </p:sp>
    </p:spTree>
    <p:extLst>
      <p:ext uri="{BB962C8B-B14F-4D97-AF65-F5344CB8AC3E}">
        <p14:creationId xmlns:p14="http://schemas.microsoft.com/office/powerpoint/2010/main" val="4214053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Project Evaluation</a:t>
            </a:r>
          </a:p>
        </p:txBody>
      </p:sp>
      <p:sp>
        <p:nvSpPr>
          <p:cNvPr id="28675" name="Content Placeholder 2"/>
          <p:cNvSpPr>
            <a:spLocks noGrp="1"/>
          </p:cNvSpPr>
          <p:nvPr>
            <p:ph idx="1"/>
          </p:nvPr>
        </p:nvSpPr>
        <p:spPr/>
        <p:txBody>
          <a:bodyPr/>
          <a:lstStyle/>
          <a:p>
            <a:endParaRPr lang="en-US" b="1" dirty="0" smtClean="0"/>
          </a:p>
          <a:p>
            <a:r>
              <a:rPr lang="en-US" dirty="0" smtClean="0"/>
              <a:t>Well-Being of Residents &amp; Staff – Baseline and at month 12</a:t>
            </a:r>
          </a:p>
          <a:p>
            <a:r>
              <a:rPr lang="en-US" dirty="0" smtClean="0"/>
              <a:t>Conditions of Work Effectiveness Questionnaire-II (CWEQ-II) – Baseline and at month 12 </a:t>
            </a:r>
          </a:p>
          <a:p>
            <a:r>
              <a:rPr lang="en-US" dirty="0" smtClean="0"/>
              <a:t>Guide self-assessment based on the 9 Guide Roles</a:t>
            </a:r>
          </a:p>
          <a:p>
            <a:r>
              <a:rPr lang="en-US" dirty="0" smtClean="0"/>
              <a:t>Training Evaluations – after each session with project leaders</a:t>
            </a:r>
          </a:p>
          <a:p>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to date</a:t>
            </a:r>
            <a:endParaRPr lang="en-US" dirty="0"/>
          </a:p>
        </p:txBody>
      </p:sp>
      <p:sp>
        <p:nvSpPr>
          <p:cNvPr id="3" name="Content Placeholder 2"/>
          <p:cNvSpPr>
            <a:spLocks noGrp="1"/>
          </p:cNvSpPr>
          <p:nvPr>
            <p:ph idx="1"/>
          </p:nvPr>
        </p:nvSpPr>
        <p:spPr>
          <a:xfrm>
            <a:off x="381000" y="1371600"/>
            <a:ext cx="8439150" cy="5011738"/>
          </a:xfrm>
        </p:spPr>
        <p:txBody>
          <a:bodyPr/>
          <a:lstStyle/>
          <a:p>
            <a:r>
              <a:rPr lang="en-US" dirty="0" smtClean="0"/>
              <a:t>Elders Well-Being</a:t>
            </a:r>
          </a:p>
          <a:p>
            <a:pPr>
              <a:buNone/>
            </a:pPr>
            <a:endParaRPr lang="en-US" dirty="0"/>
          </a:p>
        </p:txBody>
      </p:sp>
      <p:graphicFrame>
        <p:nvGraphicFramePr>
          <p:cNvPr id="1026" name="Object 2"/>
          <p:cNvGraphicFramePr>
            <a:graphicFrameLocks noChangeAspect="1"/>
          </p:cNvGraphicFramePr>
          <p:nvPr/>
        </p:nvGraphicFramePr>
        <p:xfrm>
          <a:off x="1828800" y="2057400"/>
          <a:ext cx="8991599" cy="5105400"/>
        </p:xfrm>
        <a:graphic>
          <a:graphicData uri="http://schemas.openxmlformats.org/presentationml/2006/ole">
            <mc:AlternateContent xmlns:mc="http://schemas.openxmlformats.org/markup-compatibility/2006">
              <mc:Choice xmlns:v="urn:schemas-microsoft-com:vml" Requires="v">
                <p:oleObj spid="_x0000_s1053" name="Document" r:id="rId4" imgW="6096000" imgH="1752600" progId="Word.Document.12">
                  <p:embed/>
                </p:oleObj>
              </mc:Choice>
              <mc:Fallback>
                <p:oleObj name="Document" r:id="rId4" imgW="6096000" imgH="1752600" progId="Word.Document.12">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057400"/>
                        <a:ext cx="8991599"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to Date</a:t>
            </a:r>
            <a:endParaRPr lang="en-US" dirty="0"/>
          </a:p>
        </p:txBody>
      </p:sp>
      <p:sp>
        <p:nvSpPr>
          <p:cNvPr id="3" name="Content Placeholder 2"/>
          <p:cNvSpPr>
            <a:spLocks noGrp="1"/>
          </p:cNvSpPr>
          <p:nvPr>
            <p:ph idx="1"/>
          </p:nvPr>
        </p:nvSpPr>
        <p:spPr>
          <a:xfrm>
            <a:off x="457200" y="1371600"/>
            <a:ext cx="8362950" cy="5011738"/>
          </a:xfrm>
        </p:spPr>
        <p:txBody>
          <a:bodyPr/>
          <a:lstStyle/>
          <a:p>
            <a:r>
              <a:rPr lang="en-US" dirty="0" smtClean="0"/>
              <a:t>Staff Well-Being</a:t>
            </a:r>
            <a:endParaRPr lang="en-US" dirty="0"/>
          </a:p>
        </p:txBody>
      </p:sp>
      <p:graphicFrame>
        <p:nvGraphicFramePr>
          <p:cNvPr id="2050" name="Object 2"/>
          <p:cNvGraphicFramePr>
            <a:graphicFrameLocks noChangeAspect="1"/>
          </p:cNvGraphicFramePr>
          <p:nvPr/>
        </p:nvGraphicFramePr>
        <p:xfrm>
          <a:off x="1981200" y="1981200"/>
          <a:ext cx="8458200" cy="5105400"/>
        </p:xfrm>
        <a:graphic>
          <a:graphicData uri="http://schemas.openxmlformats.org/presentationml/2006/ole">
            <mc:AlternateContent xmlns:mc="http://schemas.openxmlformats.org/markup-compatibility/2006">
              <mc:Choice xmlns:v="urn:schemas-microsoft-com:vml" Requires="v">
                <p:oleObj spid="_x0000_s2077" name="Document" r:id="rId4" imgW="6096000" imgH="1752600" progId="Word.Document.12">
                  <p:embed/>
                </p:oleObj>
              </mc:Choice>
              <mc:Fallback>
                <p:oleObj name="Document" r:id="rId4" imgW="6096000" imgH="1752600" progId="Word.Document.12">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981200"/>
                        <a:ext cx="8458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Empowerment</a:t>
            </a:r>
            <a:endParaRPr lang="en-US" dirty="0"/>
          </a:p>
        </p:txBody>
      </p:sp>
      <p:sp>
        <p:nvSpPr>
          <p:cNvPr id="3" name="Content Placeholder 2"/>
          <p:cNvSpPr>
            <a:spLocks noGrp="1"/>
          </p:cNvSpPr>
          <p:nvPr>
            <p:ph idx="1"/>
          </p:nvPr>
        </p:nvSpPr>
        <p:spPr>
          <a:xfrm>
            <a:off x="381000" y="1557338"/>
            <a:ext cx="8439150" cy="4826000"/>
          </a:xfrm>
        </p:spPr>
        <p:txBody>
          <a:bodyPr/>
          <a:lstStyle/>
          <a:p>
            <a:r>
              <a:rPr lang="en-US" dirty="0" smtClean="0"/>
              <a:t>CWEQ-II</a:t>
            </a:r>
          </a:p>
          <a:p>
            <a:pPr lvl="1"/>
            <a:r>
              <a:rPr lang="en-US" sz="2800" b="0" dirty="0" smtClean="0"/>
              <a:t>Structural empowerment scores prior to initiation of the curriculum ranged from 18.4 to 20.8. At the conclusion of the project scores ranged from19.7 to 22. </a:t>
            </a:r>
          </a:p>
          <a:p>
            <a:pPr lvl="1"/>
            <a:r>
              <a:rPr lang="en-US" sz="2800" b="0" dirty="0" smtClean="0"/>
              <a:t>Scores that fall between 14 and 22 are considered to be moderate levels of structural empowerment.</a:t>
            </a:r>
            <a:endParaRPr lang="en-US" sz="2800" b="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Neighborhood Guide</a:t>
            </a:r>
            <a:endParaRPr lang="en-US" dirty="0"/>
          </a:p>
        </p:txBody>
      </p:sp>
      <p:sp>
        <p:nvSpPr>
          <p:cNvPr id="3" name="Content Placeholder 2"/>
          <p:cNvSpPr>
            <a:spLocks noGrp="1"/>
          </p:cNvSpPr>
          <p:nvPr>
            <p:ph idx="1"/>
          </p:nvPr>
        </p:nvSpPr>
        <p:spPr/>
        <p:txBody>
          <a:bodyPr/>
          <a:lstStyle/>
          <a:p>
            <a:r>
              <a:rPr lang="en-US" dirty="0" smtClean="0"/>
              <a:t>Training Curriculum is coming your way…</a:t>
            </a:r>
          </a:p>
          <a:p>
            <a:r>
              <a:rPr lang="en-US" dirty="0" smtClean="0"/>
              <a:t>Licensed to the Eden Alternative for national distribution through their team of educators.</a:t>
            </a:r>
          </a:p>
          <a:p>
            <a:endParaRPr lang="en-US" dirty="0"/>
          </a:p>
          <a:p>
            <a:r>
              <a:rPr lang="en-US" dirty="0" smtClean="0"/>
              <a:t>www.edenalt.org</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3276600"/>
            <a:ext cx="2695575" cy="2962275"/>
          </a:xfrm>
          <a:prstGeom prst="rect">
            <a:avLst/>
          </a:prstGeom>
        </p:spPr>
      </p:pic>
    </p:spTree>
    <p:extLst>
      <p:ext uri="{BB962C8B-B14F-4D97-AF65-F5344CB8AC3E}">
        <p14:creationId xmlns:p14="http://schemas.microsoft.com/office/powerpoint/2010/main" val="1144575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04800" y="228600"/>
            <a:ext cx="7488238" cy="801687"/>
          </a:xfrm>
        </p:spPr>
        <p:txBody>
          <a:bodyPr/>
          <a:lstStyle/>
          <a:p>
            <a:pPr eaLnBrk="1" hangingPunct="1"/>
            <a:r>
              <a:rPr lang="en-US" sz="2800" dirty="0" smtClean="0"/>
              <a:t>The CULPRIT!</a:t>
            </a:r>
            <a:br>
              <a:rPr lang="en-US" sz="2800" dirty="0" smtClean="0"/>
            </a:br>
            <a:r>
              <a:rPr lang="en-US" sz="2800" dirty="0" smtClean="0"/>
              <a:t>What behaviors has this design shaped?</a:t>
            </a:r>
          </a:p>
        </p:txBody>
      </p:sp>
      <p:pic>
        <p:nvPicPr>
          <p:cNvPr id="6147" name="Picture 2" descr="Org Chart 1.jpg"/>
          <p:cNvPicPr>
            <a:picLocks noChangeAspect="1"/>
          </p:cNvPicPr>
          <p:nvPr/>
        </p:nvPicPr>
        <p:blipFill>
          <a:blip r:embed="rId3" cstate="print"/>
          <a:srcRect/>
          <a:stretch>
            <a:fillRect/>
          </a:stretch>
        </p:blipFill>
        <p:spPr bwMode="auto">
          <a:xfrm>
            <a:off x="381000" y="1294748"/>
            <a:ext cx="8534400" cy="5106051"/>
          </a:xfrm>
          <a:prstGeom prst="rect">
            <a:avLst/>
          </a:prstGeom>
          <a:noFill/>
          <a:ln w="9525">
            <a:noFill/>
            <a:miter lim="800000"/>
            <a:headEnd/>
            <a:tailEnd/>
          </a:ln>
        </p:spPr>
      </p:pic>
      <p:sp>
        <p:nvSpPr>
          <p:cNvPr id="5" name="Round Diagonal Corner Rectangle 4"/>
          <p:cNvSpPr/>
          <p:nvPr/>
        </p:nvSpPr>
        <p:spPr bwMode="auto">
          <a:xfrm>
            <a:off x="6477000" y="5562600"/>
            <a:ext cx="2514600" cy="838200"/>
          </a:xfrm>
          <a:prstGeom prst="round2DiagRect">
            <a:avLst/>
          </a:prstGeom>
          <a:solidFill>
            <a:schemeClr val="bg1"/>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Institutional Context </a:t>
            </a:r>
            <a:endParaRPr lang="en-US" dirty="0"/>
          </a:p>
        </p:txBody>
      </p:sp>
      <p:sp>
        <p:nvSpPr>
          <p:cNvPr id="3" name="Content Placeholder 2"/>
          <p:cNvSpPr>
            <a:spLocks noGrp="1"/>
          </p:cNvSpPr>
          <p:nvPr>
            <p:ph idx="1"/>
          </p:nvPr>
        </p:nvSpPr>
        <p:spPr>
          <a:xfrm>
            <a:off x="304800" y="1524000"/>
            <a:ext cx="8101012" cy="4826000"/>
          </a:xfrm>
        </p:spPr>
        <p:txBody>
          <a:bodyPr/>
          <a:lstStyle/>
          <a:p>
            <a:r>
              <a:rPr lang="en-US" dirty="0" smtClean="0"/>
              <a:t>Top down hierarchy  – “You’ll have to ask the nurse”</a:t>
            </a:r>
          </a:p>
          <a:p>
            <a:r>
              <a:rPr lang="en-US" dirty="0" smtClean="0"/>
              <a:t>Departmental approach to care – “It’s not my job” </a:t>
            </a:r>
          </a:p>
          <a:p>
            <a:r>
              <a:rPr lang="en-US" dirty="0" smtClean="0"/>
              <a:t>Hands-on staff rotated – “That’s not my resident”</a:t>
            </a:r>
          </a:p>
          <a:p>
            <a:r>
              <a:rPr lang="en-US" dirty="0" smtClean="0"/>
              <a:t>Division into shifts– “Night shift left it”</a:t>
            </a:r>
          </a:p>
          <a:p>
            <a:r>
              <a:rPr lang="en-US" dirty="0" smtClean="0"/>
              <a:t>Punitive culture – Excuses – “We’re short today.” &amp; “I didn’t do it.”</a:t>
            </a:r>
          </a:p>
          <a:p>
            <a:endParaRPr lang="en-US" dirty="0"/>
          </a:p>
        </p:txBody>
      </p:sp>
    </p:spTree>
    <p:extLst>
      <p:ext uri="{BB962C8B-B14F-4D97-AF65-F5344CB8AC3E}">
        <p14:creationId xmlns:p14="http://schemas.microsoft.com/office/powerpoint/2010/main" val="3938749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Constituencies</a:t>
            </a:r>
          </a:p>
        </p:txBody>
      </p:sp>
      <p:sp>
        <p:nvSpPr>
          <p:cNvPr id="7171" name="Content Placeholder 2"/>
          <p:cNvSpPr>
            <a:spLocks noGrp="1"/>
          </p:cNvSpPr>
          <p:nvPr>
            <p:ph idx="1"/>
          </p:nvPr>
        </p:nvSpPr>
        <p:spPr>
          <a:xfrm>
            <a:off x="533400" y="1828800"/>
            <a:ext cx="8286750" cy="4554538"/>
          </a:xfrm>
        </p:spPr>
        <p:txBody>
          <a:bodyPr/>
          <a:lstStyle/>
          <a:p>
            <a:r>
              <a:rPr lang="en-US" dirty="0" smtClean="0"/>
              <a:t>The current organizational structure has created a series of constituencies that pit us against each other.</a:t>
            </a:r>
          </a:p>
          <a:p>
            <a:pPr lvl="1"/>
            <a:r>
              <a:rPr lang="en-US" dirty="0" smtClean="0"/>
              <a:t>Management vs. staff</a:t>
            </a:r>
          </a:p>
          <a:p>
            <a:pPr lvl="1"/>
            <a:r>
              <a:rPr lang="en-US" dirty="0" smtClean="0"/>
              <a:t>Department vs. department</a:t>
            </a:r>
          </a:p>
          <a:p>
            <a:pPr lvl="1"/>
            <a:r>
              <a:rPr lang="en-US" dirty="0" smtClean="0"/>
              <a:t>Shift vs. shift</a:t>
            </a:r>
          </a:p>
          <a:p>
            <a:pPr lvl="1"/>
            <a:r>
              <a:rPr lang="en-US" dirty="0" smtClean="0"/>
              <a:t>Staff vs. families</a:t>
            </a:r>
          </a:p>
          <a:p>
            <a:pPr lvl="1"/>
            <a:r>
              <a:rPr lang="en-US" dirty="0" smtClean="0"/>
              <a:t>Facility staff vs. corporate staff</a:t>
            </a:r>
          </a:p>
          <a:p>
            <a:pPr lvl="1"/>
            <a:r>
              <a:rPr lang="en-US" dirty="0" smtClean="0"/>
              <a:t>Facility staff vs. regulators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additive="base">
                                        <p:cTn id="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additive="base">
                                        <p:cTn id="31"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 calcmode="lin" valueType="num">
                                      <p:cBhvr additive="base">
                                        <p:cTn id="37"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 y="0"/>
            <a:ext cx="7488238" cy="1182687"/>
          </a:xfrm>
        </p:spPr>
        <p:txBody>
          <a:bodyPr/>
          <a:lstStyle/>
          <a:p>
            <a:r>
              <a:rPr lang="en-US" dirty="0" smtClean="0"/>
              <a:t>Constituency vs. Community</a:t>
            </a:r>
          </a:p>
        </p:txBody>
      </p:sp>
      <p:sp>
        <p:nvSpPr>
          <p:cNvPr id="8195" name="Content Placeholder 2"/>
          <p:cNvSpPr>
            <a:spLocks noGrp="1"/>
          </p:cNvSpPr>
          <p:nvPr>
            <p:ph idx="1"/>
          </p:nvPr>
        </p:nvSpPr>
        <p:spPr>
          <a:xfrm>
            <a:off x="685800" y="1636712"/>
            <a:ext cx="7488238" cy="5221288"/>
          </a:xfrm>
        </p:spPr>
        <p:txBody>
          <a:bodyPr/>
          <a:lstStyle/>
          <a:p>
            <a:endParaRPr lang="en-US" dirty="0" smtClean="0"/>
          </a:p>
          <a:p>
            <a:r>
              <a:rPr lang="en-US" dirty="0" smtClean="0"/>
              <a:t>Constituency = a group of people who work to promote their own agenda and fulfill their own needs, often to the detriment of people outside their constituency</a:t>
            </a:r>
          </a:p>
          <a:p>
            <a:endParaRPr lang="en-US" dirty="0" smtClean="0"/>
          </a:p>
          <a:p>
            <a:r>
              <a:rPr lang="en-US" dirty="0" smtClean="0"/>
              <a:t>Community = a group of unrelated people living and working together in shared fellowship toward a common noble aim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Leadership</a:t>
            </a:r>
          </a:p>
        </p:txBody>
      </p:sp>
      <p:sp>
        <p:nvSpPr>
          <p:cNvPr id="7171" name="Content Placeholder 2"/>
          <p:cNvSpPr>
            <a:spLocks noGrp="1"/>
          </p:cNvSpPr>
          <p:nvPr>
            <p:ph idx="1"/>
          </p:nvPr>
        </p:nvSpPr>
        <p:spPr>
          <a:xfrm>
            <a:off x="533400" y="1828800"/>
            <a:ext cx="8286750" cy="4554538"/>
          </a:xfrm>
        </p:spPr>
        <p:txBody>
          <a:bodyPr/>
          <a:lstStyle/>
          <a:p>
            <a:pPr>
              <a:buNone/>
            </a:pPr>
            <a:r>
              <a:rPr lang="en-US" dirty="0" smtClean="0"/>
              <a:t>  “Leaders must go beyond behaviors and address the contextual issues at the heart of departmental separation and politics….There is perhaps no greater cause of professional anxiety and exasperation- not to mention turnover – than employees having to fight with people in their own organization.” – Patrick </a:t>
            </a:r>
            <a:r>
              <a:rPr lang="en-US" dirty="0" err="1" smtClean="0"/>
              <a:t>Lencioni</a:t>
            </a:r>
            <a:endParaRPr lang="en-US" dirty="0" smtClean="0"/>
          </a:p>
          <a:p>
            <a:pPr>
              <a:buNone/>
            </a:pPr>
            <a:endParaRPr lang="en-US" dirty="0" smtClean="0"/>
          </a:p>
          <a:p>
            <a:pPr>
              <a:buNone/>
            </a:pPr>
            <a:r>
              <a:rPr lang="en-US" sz="2000" dirty="0" smtClean="0"/>
              <a:t>    (Silos, Politics and Turf Wars, Patrick </a:t>
            </a:r>
            <a:r>
              <a:rPr lang="en-US" sz="2000" dirty="0" err="1" smtClean="0"/>
              <a:t>Lencioni</a:t>
            </a:r>
            <a:r>
              <a:rPr lang="en-US" sz="20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228600"/>
            <a:ext cx="7488238" cy="1106487"/>
          </a:xfrm>
        </p:spPr>
        <p:txBody>
          <a:bodyPr/>
          <a:lstStyle/>
          <a:p>
            <a:r>
              <a:rPr lang="en-US" sz="3200" dirty="0" smtClean="0"/>
              <a:t>Coming out of Constituencies and into Community</a:t>
            </a:r>
          </a:p>
        </p:txBody>
      </p:sp>
      <p:sp>
        <p:nvSpPr>
          <p:cNvPr id="9219" name="Content Placeholder 2"/>
          <p:cNvSpPr>
            <a:spLocks noGrp="1"/>
          </p:cNvSpPr>
          <p:nvPr>
            <p:ph idx="1"/>
          </p:nvPr>
        </p:nvSpPr>
        <p:spPr>
          <a:xfrm>
            <a:off x="609600" y="2017712"/>
            <a:ext cx="7848600" cy="4840288"/>
          </a:xfrm>
        </p:spPr>
        <p:txBody>
          <a:bodyPr/>
          <a:lstStyle/>
          <a:p>
            <a:r>
              <a:rPr lang="en-US" dirty="0" smtClean="0"/>
              <a:t>It begins with leadership…</a:t>
            </a:r>
          </a:p>
          <a:p>
            <a:pPr lvl="1"/>
            <a:r>
              <a:rPr lang="en-US" dirty="0" smtClean="0"/>
              <a:t>Recognize the very way we have organized our work has created these constituencies and behaviors we don’t like</a:t>
            </a:r>
          </a:p>
          <a:p>
            <a:pPr lvl="1"/>
            <a:r>
              <a:rPr lang="en-US" dirty="0" smtClean="0"/>
              <a:t>Stop clinging to an outdated management theory – Scientific Management and the division of labor </a:t>
            </a:r>
          </a:p>
          <a:p>
            <a:pPr lvl="1"/>
            <a:r>
              <a:rPr lang="en-US" dirty="0" smtClean="0"/>
              <a:t>Frederick Taylor, the father of Scientific Management</a:t>
            </a:r>
          </a:p>
          <a:p>
            <a:pPr>
              <a:buFontTx/>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template 8">
      <a:dk1>
        <a:srgbClr val="111111"/>
      </a:dk1>
      <a:lt1>
        <a:srgbClr val="FFFFFF"/>
      </a:lt1>
      <a:dk2>
        <a:srgbClr val="000000"/>
      </a:dk2>
      <a:lt2>
        <a:srgbClr val="B03A11"/>
      </a:lt2>
      <a:accent1>
        <a:srgbClr val="F1791C"/>
      </a:accent1>
      <a:accent2>
        <a:srgbClr val="F38E2B"/>
      </a:accent2>
      <a:accent3>
        <a:srgbClr val="FFFFFF"/>
      </a:accent3>
      <a:accent4>
        <a:srgbClr val="0D0D0D"/>
      </a:accent4>
      <a:accent5>
        <a:srgbClr val="F7BEAB"/>
      </a:accent5>
      <a:accent6>
        <a:srgbClr val="DC8026"/>
      </a:accent6>
      <a:hlink>
        <a:srgbClr val="F6B349"/>
      </a:hlink>
      <a:folHlink>
        <a:srgbClr val="EAEAEA"/>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111111"/>
        </a:dk1>
        <a:lt1>
          <a:srgbClr val="FFFFFF"/>
        </a:lt1>
        <a:dk2>
          <a:srgbClr val="000000"/>
        </a:dk2>
        <a:lt2>
          <a:srgbClr val="993300"/>
        </a:lt2>
        <a:accent1>
          <a:srgbClr val="FFCC66"/>
        </a:accent1>
        <a:accent2>
          <a:srgbClr val="FF6600"/>
        </a:accent2>
        <a:accent3>
          <a:srgbClr val="FFFFFF"/>
        </a:accent3>
        <a:accent4>
          <a:srgbClr val="0D0D0D"/>
        </a:accent4>
        <a:accent5>
          <a:srgbClr val="FFE2B8"/>
        </a:accent5>
        <a:accent6>
          <a:srgbClr val="E75C00"/>
        </a:accent6>
        <a:hlink>
          <a:srgbClr val="FF9933"/>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111111"/>
        </a:dk1>
        <a:lt1>
          <a:srgbClr val="FFFFFF"/>
        </a:lt1>
        <a:dk2>
          <a:srgbClr val="000000"/>
        </a:dk2>
        <a:lt2>
          <a:srgbClr val="996633"/>
        </a:lt2>
        <a:accent1>
          <a:srgbClr val="FFCC66"/>
        </a:accent1>
        <a:accent2>
          <a:srgbClr val="800000"/>
        </a:accent2>
        <a:accent3>
          <a:srgbClr val="FFFFFF"/>
        </a:accent3>
        <a:accent4>
          <a:srgbClr val="0D0D0D"/>
        </a:accent4>
        <a:accent5>
          <a:srgbClr val="FFE2B8"/>
        </a:accent5>
        <a:accent6>
          <a:srgbClr val="730000"/>
        </a:accent6>
        <a:hlink>
          <a:srgbClr val="FF9933"/>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111111"/>
        </a:dk1>
        <a:lt1>
          <a:srgbClr val="FFFFFF"/>
        </a:lt1>
        <a:dk2>
          <a:srgbClr val="000000"/>
        </a:dk2>
        <a:lt2>
          <a:srgbClr val="663300"/>
        </a:lt2>
        <a:accent1>
          <a:srgbClr val="FF9966"/>
        </a:accent1>
        <a:accent2>
          <a:srgbClr val="800000"/>
        </a:accent2>
        <a:accent3>
          <a:srgbClr val="FFFFFF"/>
        </a:accent3>
        <a:accent4>
          <a:srgbClr val="0D0D0D"/>
        </a:accent4>
        <a:accent5>
          <a:srgbClr val="FFCAB8"/>
        </a:accent5>
        <a:accent6>
          <a:srgbClr val="73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111111"/>
        </a:dk1>
        <a:lt1>
          <a:srgbClr val="FFFFFF"/>
        </a:lt1>
        <a:dk2>
          <a:srgbClr val="000000"/>
        </a:dk2>
        <a:lt2>
          <a:srgbClr val="663300"/>
        </a:lt2>
        <a:accent1>
          <a:srgbClr val="FF9966"/>
        </a:accent1>
        <a:accent2>
          <a:srgbClr val="FF5050"/>
        </a:accent2>
        <a:accent3>
          <a:srgbClr val="FFFFFF"/>
        </a:accent3>
        <a:accent4>
          <a:srgbClr val="0D0D0D"/>
        </a:accent4>
        <a:accent5>
          <a:srgbClr val="FFCAB8"/>
        </a:accent5>
        <a:accent6>
          <a:srgbClr val="E74848"/>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FF6600"/>
        </a:lt2>
        <a:accent1>
          <a:srgbClr val="FF9966"/>
        </a:accent1>
        <a:accent2>
          <a:srgbClr val="800000"/>
        </a:accent2>
        <a:accent3>
          <a:srgbClr val="FFFFFF"/>
        </a:accent3>
        <a:accent4>
          <a:srgbClr val="404040"/>
        </a:accent4>
        <a:accent5>
          <a:srgbClr val="FFCAB8"/>
        </a:accent5>
        <a:accent6>
          <a:srgbClr val="73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CC6600"/>
        </a:lt2>
        <a:accent1>
          <a:srgbClr val="FF6600"/>
        </a:accent1>
        <a:accent2>
          <a:srgbClr val="800000"/>
        </a:accent2>
        <a:accent3>
          <a:srgbClr val="FFFFFF"/>
        </a:accent3>
        <a:accent4>
          <a:srgbClr val="404040"/>
        </a:accent4>
        <a:accent5>
          <a:srgbClr val="FFB8AA"/>
        </a:accent5>
        <a:accent6>
          <a:srgbClr val="730000"/>
        </a:accent6>
        <a:hlink>
          <a:srgbClr val="FFCC00"/>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9B7411"/>
        </a:lt2>
        <a:accent1>
          <a:srgbClr val="CD9B17"/>
        </a:accent1>
        <a:accent2>
          <a:srgbClr val="960305"/>
        </a:accent2>
        <a:accent3>
          <a:srgbClr val="FFFFFF"/>
        </a:accent3>
        <a:accent4>
          <a:srgbClr val="404040"/>
        </a:accent4>
        <a:accent5>
          <a:srgbClr val="E3CBAB"/>
        </a:accent5>
        <a:accent6>
          <a:srgbClr val="870204"/>
        </a:accent6>
        <a:hlink>
          <a:srgbClr val="E6AC1A"/>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111111"/>
        </a:dk1>
        <a:lt1>
          <a:srgbClr val="FFFFFF"/>
        </a:lt1>
        <a:dk2>
          <a:srgbClr val="000000"/>
        </a:dk2>
        <a:lt2>
          <a:srgbClr val="B03A11"/>
        </a:lt2>
        <a:accent1>
          <a:srgbClr val="F1791C"/>
        </a:accent1>
        <a:accent2>
          <a:srgbClr val="F38E2B"/>
        </a:accent2>
        <a:accent3>
          <a:srgbClr val="FFFFFF"/>
        </a:accent3>
        <a:accent4>
          <a:srgbClr val="0D0D0D"/>
        </a:accent4>
        <a:accent5>
          <a:srgbClr val="F7BEAB"/>
        </a:accent5>
        <a:accent6>
          <a:srgbClr val="DC8026"/>
        </a:accent6>
        <a:hlink>
          <a:srgbClr val="F6B349"/>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111111"/>
        </a:dk1>
        <a:lt1>
          <a:srgbClr val="FFFFFF"/>
        </a:lt1>
        <a:dk2>
          <a:srgbClr val="000000"/>
        </a:dk2>
        <a:lt2>
          <a:srgbClr val="4165CE"/>
        </a:lt2>
        <a:accent1>
          <a:srgbClr val="F1791C"/>
        </a:accent1>
        <a:accent2>
          <a:srgbClr val="F38E2B"/>
        </a:accent2>
        <a:accent3>
          <a:srgbClr val="FFFFFF"/>
        </a:accent3>
        <a:accent4>
          <a:srgbClr val="0D0D0D"/>
        </a:accent4>
        <a:accent5>
          <a:srgbClr val="F7BEAB"/>
        </a:accent5>
        <a:accent6>
          <a:srgbClr val="DC8026"/>
        </a:accent6>
        <a:hlink>
          <a:srgbClr val="F6B349"/>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626</TotalTime>
  <Words>3655</Words>
  <Application>Microsoft Office PowerPoint</Application>
  <PresentationFormat>On-screen Show (4:3)</PresentationFormat>
  <Paragraphs>301</Paragraphs>
  <Slides>39</Slides>
  <Notes>39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template</vt:lpstr>
      <vt:lpstr>Document</vt:lpstr>
      <vt:lpstr>Redesigning the Organization:  Tools for Growing Self-Directed Teams</vt:lpstr>
      <vt:lpstr>Defining the Need</vt:lpstr>
      <vt:lpstr>The Oddest of Ethos</vt:lpstr>
      <vt:lpstr>The CULPRIT! What behaviors has this design shaped?</vt:lpstr>
      <vt:lpstr>The Institutional Context </vt:lpstr>
      <vt:lpstr>Constituencies</vt:lpstr>
      <vt:lpstr>Constituency vs. Community</vt:lpstr>
      <vt:lpstr>Leadership</vt:lpstr>
      <vt:lpstr>Coming out of Constituencies and into Community</vt:lpstr>
      <vt:lpstr>Meet Taylorasaurus Rex</vt:lpstr>
      <vt:lpstr>We know Taylorism does not work</vt:lpstr>
      <vt:lpstr>Daniel Pink – Drive: The Surprising Truth About What Motivates Us</vt:lpstr>
      <vt:lpstr>Engage &amp; Empower</vt:lpstr>
      <vt:lpstr>Is this what we have done?</vt:lpstr>
      <vt:lpstr>A question we asked ourselves:</vt:lpstr>
      <vt:lpstr>We understood…</vt:lpstr>
      <vt:lpstr>We began with a Vision</vt:lpstr>
      <vt:lpstr>Self-Directed Work Teams</vt:lpstr>
      <vt:lpstr>Growing Capacity</vt:lpstr>
      <vt:lpstr>Grant Project</vt:lpstr>
      <vt:lpstr>Project definitions</vt:lpstr>
      <vt:lpstr>Project definitions</vt:lpstr>
      <vt:lpstr>Neighborhood Guides</vt:lpstr>
      <vt:lpstr>Growing Guides</vt:lpstr>
      <vt:lpstr>Guide Core Beliefs</vt:lpstr>
      <vt:lpstr>Guides must play many roles</vt:lpstr>
      <vt:lpstr>Guide Roles</vt:lpstr>
      <vt:lpstr>Our Challenge</vt:lpstr>
      <vt:lpstr>The Road Map</vt:lpstr>
      <vt:lpstr>Giving them Tools</vt:lpstr>
      <vt:lpstr>The Guide Kit</vt:lpstr>
      <vt:lpstr>Continued Support</vt:lpstr>
      <vt:lpstr>Lessons Learned</vt:lpstr>
      <vt:lpstr>Lessons Learned</vt:lpstr>
      <vt:lpstr>Project Evaluation</vt:lpstr>
      <vt:lpstr>Results to date</vt:lpstr>
      <vt:lpstr>Results to Date</vt:lpstr>
      <vt:lpstr>Empowerment</vt:lpstr>
      <vt:lpstr>Neighborhood Guide</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Administratr</dc:creator>
  <cp:lastModifiedBy>Fox, Nancy</cp:lastModifiedBy>
  <cp:revision>40</cp:revision>
  <dcterms:created xsi:type="dcterms:W3CDTF">2012-07-18T14:13:36Z</dcterms:created>
  <dcterms:modified xsi:type="dcterms:W3CDTF">2012-08-08T11:46:48Z</dcterms:modified>
</cp:coreProperties>
</file>